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334" r:id="rId3"/>
    <p:sldId id="335" r:id="rId4"/>
    <p:sldId id="336" r:id="rId5"/>
    <p:sldId id="287" r:id="rId6"/>
    <p:sldId id="296" r:id="rId7"/>
    <p:sldId id="297" r:id="rId8"/>
    <p:sldId id="298" r:id="rId9"/>
    <p:sldId id="299" r:id="rId10"/>
    <p:sldId id="301" r:id="rId11"/>
    <p:sldId id="302" r:id="rId12"/>
    <p:sldId id="337" r:id="rId13"/>
    <p:sldId id="338" r:id="rId14"/>
    <p:sldId id="339" r:id="rId15"/>
    <p:sldId id="342" r:id="rId16"/>
    <p:sldId id="343" r:id="rId17"/>
    <p:sldId id="344" r:id="rId18"/>
    <p:sldId id="340" r:id="rId19"/>
    <p:sldId id="350" r:id="rId20"/>
    <p:sldId id="345" r:id="rId21"/>
    <p:sldId id="346" r:id="rId22"/>
    <p:sldId id="347" r:id="rId23"/>
    <p:sldId id="348" r:id="rId24"/>
    <p:sldId id="349" r:id="rId25"/>
    <p:sldId id="351" r:id="rId26"/>
    <p:sldId id="352" r:id="rId27"/>
    <p:sldId id="354" r:id="rId28"/>
    <p:sldId id="305" r:id="rId29"/>
    <p:sldId id="308" r:id="rId30"/>
    <p:sldId id="309" r:id="rId31"/>
    <p:sldId id="319" r:id="rId32"/>
    <p:sldId id="320" r:id="rId33"/>
    <p:sldId id="321" r:id="rId34"/>
    <p:sldId id="322" r:id="rId35"/>
    <p:sldId id="323" r:id="rId36"/>
    <p:sldId id="324" r:id="rId37"/>
    <p:sldId id="356" r:id="rId38"/>
    <p:sldId id="357" r:id="rId39"/>
    <p:sldId id="359" r:id="rId40"/>
    <p:sldId id="358" r:id="rId41"/>
    <p:sldId id="331" r:id="rId42"/>
    <p:sldId id="332" r:id="rId43"/>
    <p:sldId id="360" r:id="rId44"/>
    <p:sldId id="286" r:id="rId45"/>
    <p:sldId id="355" r:id="rId46"/>
    <p:sldId id="304" r:id="rId47"/>
    <p:sldId id="307" r:id="rId48"/>
    <p:sldId id="306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30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569" autoAdjust="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C3E61-3A50-43A5-9190-604826C8E6EC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23630-C8F8-4528-9CB3-52900486A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need to rate?</a:t>
            </a:r>
          </a:p>
          <a:p>
            <a:r>
              <a:rPr lang="en-US" dirty="0"/>
              <a:t>Usual way to rate: scaling relations</a:t>
            </a:r>
          </a:p>
          <a:p>
            <a:r>
              <a:rPr lang="en-US" dirty="0"/>
              <a:t>What is scaling relations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23630-C8F8-4528-9CB3-52900486AD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0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the images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23630-C8F8-4528-9CB3-52900486AD1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58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23630-C8F8-4528-9CB3-52900486AD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16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23630-C8F8-4528-9CB3-52900486AD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0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23630-C8F8-4528-9CB3-52900486AD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16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23630-C8F8-4528-9CB3-52900486AD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49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23630-C8F8-4528-9CB3-52900486AD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8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Disadvantage: blacks, whites, astronomical colors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23630-C8F8-4528-9CB3-52900486AD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8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NIHAO – we want to compare apples with apples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23630-C8F8-4528-9CB3-52900486AD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35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23630-C8F8-4528-9CB3-52900486AD1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85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25A9A-F804-4443-9B5C-761903B49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5AE5E8-0BFE-4C32-853C-2EEFDC15F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A7A17-E46F-4C73-A219-579C9C595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0D93C-6A7D-4483-864E-C6473715C736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CD307E-F72A-4D0D-B7EB-F71ED275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2EBAFB-1434-419A-B18B-E867BCA78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E1498-C5CD-4127-9DBA-C1E91601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4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57768-1984-462A-B6C5-B7EC6C9B6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4436E7-FCCE-48E0-85D1-1587F2BA1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1C4F0A-AFC9-400F-BAD4-C3922DA85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0D93C-6A7D-4483-864E-C6473715C736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43BB0E-8D72-4D54-B248-E478AC6E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3093F3-D7EB-414B-9610-528CDEBC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E1498-C5CD-4127-9DBA-C1E91601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42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633F89-EF12-4CA3-906B-250FCFC19B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5B9DEB-755B-4BE1-90A0-E6D143F14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D2081B-980D-4C14-9263-C47B42B2C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0D93C-6A7D-4483-864E-C6473715C736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F3EE8F-38D7-4DA1-87F6-B79255C0F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5BEA23-1C28-4ED1-BB00-4E575128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E1498-C5CD-4127-9DBA-C1E91601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9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060400-58E4-4C0D-8D31-8700E97B7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7299AC-824D-47AF-BF3C-234606FB1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615291-850C-48CB-BB86-E903152D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0D93C-6A7D-4483-864E-C6473715C736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8722B3-A0DF-4505-A7FD-15628860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1C0981-FCD5-4B53-8479-5C470260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E1498-C5CD-4127-9DBA-C1E91601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54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F481C-3292-4AB0-80CE-46FCCC62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5001CC-5E43-46B4-9DD7-A3A6F9A6A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A75511-1199-48A0-B645-9E6D66625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0D93C-6A7D-4483-864E-C6473715C736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68847A-F036-4695-B183-C0728C9D0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474A06-0961-4F75-ADC2-E9B73746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E1498-C5CD-4127-9DBA-C1E91601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61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3222C-0B9B-4A42-9DEF-6DCF4C5B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B2C201-F1BE-498E-9EE7-0756B9261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5CF0BB-7DFC-4861-A136-B19C6FEAF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BF5A45-C8DC-4FF9-98B0-BC4C8B28E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0D93C-6A7D-4483-864E-C6473715C736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15F52F-2260-420E-8BFE-0F71CB4E0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7DC9A4-D7F6-40D9-8718-B27139B25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E1498-C5CD-4127-9DBA-C1E91601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1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24E69-ADAC-4821-BB6C-E95D975C9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A52895-F775-4033-A707-11498C9FD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7153E3-2678-4893-AB3C-8732DF72B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303527-1933-4F56-ABF4-6AD7E37C2B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89D1FBA-736D-42EF-9733-F843642B81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AA38EAC-A135-4F5C-9D32-A9C0F138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0D93C-6A7D-4483-864E-C6473715C736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B11FD3-3D99-4A59-AA10-529BEF1E1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243E00-397C-4287-BF0A-0191DC160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E1498-C5CD-4127-9DBA-C1E91601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7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DDA0B-9CBB-4159-AB21-D6DAE2BB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E3F6AA-0916-4280-9147-3C292D5A4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0D93C-6A7D-4483-864E-C6473715C736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6A536C-6F2D-451C-9B73-6198E2496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D3D5BC-72E3-482E-AD18-F90D07FD4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E1498-C5CD-4127-9DBA-C1E91601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61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EAF708-2A6A-4061-8283-BA52BF4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0D93C-6A7D-4483-864E-C6473715C736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FA65E1-B040-43AE-8E4D-C2BB713E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EF7053-85B3-43AB-9ED1-4321854C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E1498-C5CD-4127-9DBA-C1E91601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57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6A833-2D1B-4DD2-9943-73E85162B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C47E72-7C31-4935-BBBA-628D21D59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AEAE0A-E9B0-40FA-AF56-664FA1666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AD1833-81CC-4B15-B8C7-628826865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0D93C-6A7D-4483-864E-C6473715C736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C0C850-4004-4AEF-9E3A-68C4614D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133B67-8FE5-469B-90C1-A903D242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E1498-C5CD-4127-9DBA-C1E91601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36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631E5-35F4-4087-A6DD-B4DBEF6A0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3D2539C-2C0C-4FD4-9B7E-917ED03C37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C129B2-EA54-457C-9AC4-3F019D722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0A92C0-99F9-4572-BF6A-CBCB4893B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0D93C-6A7D-4483-864E-C6473715C736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F16280-C0C1-4B6D-937A-1A6034ACC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3160EC-9622-4C42-8B59-37328503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E1498-C5CD-4127-9DBA-C1E91601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00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216126C-D94A-4295-9087-1B413C449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6BB4BD-4FDF-4939-B50D-46F3AA655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A7FA70-F6A4-4449-8A88-177B81FC9B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0D93C-6A7D-4483-864E-C6473715C736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414B08-5824-4F82-95BF-A7C64279C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8282E1-776D-4D2F-B3D4-7913E9CF4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E1498-C5CD-4127-9DBA-C1E91601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7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43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5.0672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A752F-7551-4963-8513-6C4D84E75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656" y="892133"/>
            <a:ext cx="11566187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Quantitatively rate galaxy simulations against real observations with anomaly detection</a:t>
            </a:r>
            <a:endParaRPr lang="en-US" sz="49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42FE1C-B46D-4031-92F5-3276B0E65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1916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Zehao Jin</a:t>
            </a:r>
          </a:p>
          <a:p>
            <a:r>
              <a:rPr lang="en-US" dirty="0"/>
              <a:t>2023/03/22</a:t>
            </a:r>
          </a:p>
          <a:p>
            <a:r>
              <a:rPr lang="en-US" dirty="0"/>
              <a:t>PhD student, New York University Abu Dhabi</a:t>
            </a:r>
          </a:p>
        </p:txBody>
      </p:sp>
      <p:pic>
        <p:nvPicPr>
          <p:cNvPr id="7" name="图片 6" descr="电脑屏幕的照片&#10;&#10;低可信度描述已自动生成">
            <a:extLst>
              <a:ext uri="{FF2B5EF4-FFF2-40B4-BE49-F238E27FC236}">
                <a16:creationId xmlns:a16="http://schemas.microsoft.com/office/drawing/2014/main" id="{B5C8517E-2C76-E6F3-9193-F72678FD8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6" y="3181343"/>
            <a:ext cx="3859790" cy="1655762"/>
          </a:xfrm>
          <a:prstGeom prst="rect">
            <a:avLst/>
          </a:prstGeom>
        </p:spPr>
      </p:pic>
      <p:pic>
        <p:nvPicPr>
          <p:cNvPr id="13" name="图片 12" descr="屏幕上写着字&#10;&#10;中度可信度描述已自动生成">
            <a:extLst>
              <a:ext uri="{FF2B5EF4-FFF2-40B4-BE49-F238E27FC236}">
                <a16:creationId xmlns:a16="http://schemas.microsoft.com/office/drawing/2014/main" id="{4B435970-0308-21B1-E3D2-8F72D5040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56" y="3181343"/>
            <a:ext cx="3859790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16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FC383-D71A-8531-66CF-4844DE1E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GANomaly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D3103D9-15B0-BF2F-9D0A-608455553B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Aims to minimize loss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Difference in feature space gives anomaly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𝑒𝑛𝑐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Pixel difference in original and reconstructed image(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hints the location of anomaly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D3103D9-15B0-BF2F-9D0A-608455553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93547EE-947C-7E11-CA51-D390F2EA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39" y="2383483"/>
            <a:ext cx="6751905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91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9553B-3A31-7F26-27C6-FE28A40E0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SDSS galaxy images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7A7F45-96AD-F4D1-0868-3BE8040B0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6089654" cy="11028793"/>
          </a:xfrm>
        </p:spPr>
        <p:txBody>
          <a:bodyPr>
            <a:normAutofit/>
          </a:bodyPr>
          <a:lstStyle/>
          <a:p>
            <a:r>
              <a:rPr lang="en-US" dirty="0" err="1"/>
              <a:t>i</a:t>
            </a:r>
            <a:r>
              <a:rPr lang="en-US" dirty="0"/>
              <a:t>-r-g band to RGB images</a:t>
            </a:r>
          </a:p>
          <a:p>
            <a:endParaRPr lang="en-US" dirty="0"/>
          </a:p>
          <a:p>
            <a:r>
              <a:rPr lang="en-US" dirty="0"/>
              <a:t>SDSS Galaxy catalog from </a:t>
            </a:r>
            <a:r>
              <a:rPr lang="en-US" dirty="0" err="1"/>
              <a:t>Meert</a:t>
            </a:r>
            <a:r>
              <a:rPr lang="en-US" dirty="0"/>
              <a:t> et al.(2015)</a:t>
            </a:r>
          </a:p>
          <a:p>
            <a:endParaRPr lang="en-US" dirty="0"/>
          </a:p>
          <a:p>
            <a:r>
              <a:rPr lang="en-US" dirty="0"/>
              <a:t>64*64 pixel cutouts, with 0.396’’/pix</a:t>
            </a:r>
          </a:p>
          <a:p>
            <a:endParaRPr lang="en-US" dirty="0"/>
          </a:p>
          <a:p>
            <a:r>
              <a:rPr lang="en-US" dirty="0"/>
              <a:t>579197 (90%) as training set,  64356 (10%) as testing set</a:t>
            </a:r>
          </a:p>
          <a:p>
            <a:pPr lvl="1"/>
            <a:r>
              <a:rPr lang="en-US" dirty="0"/>
              <a:t>The training is fully done on SDSS images</a:t>
            </a:r>
          </a:p>
          <a:p>
            <a:pPr lvl="1"/>
            <a:r>
              <a:rPr lang="en-US" dirty="0"/>
              <a:t>Hundreds thousands of SDSS images vs. a few hundreds of NIHAO galaxies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4BFAB76-CB20-3902-3D91-31E585EFD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182" y="679174"/>
            <a:ext cx="1842052" cy="184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E395520-1DD4-CF6E-8838-50582F64C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182" y="2795518"/>
            <a:ext cx="1842052" cy="184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93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9553B-3A31-7F26-27C6-FE28A40E0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NIHAO galaxy images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7A7F45-96AD-F4D1-0868-3BE8040B0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NIHAO (Numerical Investigation of Hundred Astrophysical Objects)</a:t>
            </a:r>
          </a:p>
          <a:p>
            <a:pPr lvl="1"/>
            <a:r>
              <a:rPr lang="en-US" dirty="0"/>
              <a:t>Hydrodynamical, zoom-in, powered by the GASOLINE2 </a:t>
            </a:r>
          </a:p>
          <a:p>
            <a:pPr lvl="1"/>
            <a:r>
              <a:rPr lang="en-US" dirty="0"/>
              <a:t>flat ΛCDM cosmology, with Planck satellite parameters</a:t>
            </a:r>
          </a:p>
          <a:p>
            <a:pPr lvl="1"/>
            <a:r>
              <a:rPr lang="en-US" dirty="0"/>
              <a:t>Compton cooling </a:t>
            </a:r>
          </a:p>
          <a:p>
            <a:pPr lvl="1"/>
            <a:r>
              <a:rPr lang="en-US" dirty="0"/>
              <a:t>photoionization </a:t>
            </a:r>
          </a:p>
          <a:p>
            <a:pPr lvl="1"/>
            <a:r>
              <a:rPr lang="en-US" dirty="0"/>
              <a:t>star formation and feedback(supernovae &amp;massive stars)</a:t>
            </a:r>
          </a:p>
          <a:p>
            <a:pPr lvl="1"/>
            <a:r>
              <a:rPr lang="en-US" dirty="0"/>
              <a:t>metal cooling</a:t>
            </a:r>
          </a:p>
          <a:p>
            <a:pPr lvl="1"/>
            <a:r>
              <a:rPr lang="en-US" dirty="0"/>
              <a:t>chemical enrichment</a:t>
            </a:r>
          </a:p>
        </p:txBody>
      </p:sp>
    </p:spTree>
    <p:extLst>
      <p:ext uri="{BB962C8B-B14F-4D97-AF65-F5344CB8AC3E}">
        <p14:creationId xmlns:p14="http://schemas.microsoft.com/office/powerpoint/2010/main" val="2701000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9553B-3A31-7F26-27C6-FE28A40E0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NIHAO galaxy images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7A7F45-96AD-F4D1-0868-3BE8040B0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r>
              <a:rPr lang="en-US" dirty="0"/>
              <a:t>SDSS-style mock observation</a:t>
            </a:r>
          </a:p>
          <a:p>
            <a:pPr lvl="1"/>
            <a:r>
              <a:rPr lang="en-US" dirty="0"/>
              <a:t>Age + metallicity + color-magnitude diagram --&gt; light in SDSS </a:t>
            </a:r>
            <a:r>
              <a:rPr lang="en-US" dirty="0" err="1"/>
              <a:t>i</a:t>
            </a:r>
            <a:r>
              <a:rPr lang="en-US" dirty="0"/>
              <a:t>-r-g band</a:t>
            </a:r>
          </a:p>
          <a:p>
            <a:pPr lvl="1"/>
            <a:r>
              <a:rPr lang="en-US" dirty="0"/>
              <a:t>A simple dust screening is applied, but no serious radiative transfer.</a:t>
            </a:r>
          </a:p>
          <a:p>
            <a:pPr lvl="1"/>
            <a:r>
              <a:rPr lang="en-US" b="0" i="0" dirty="0" err="1">
                <a:effectLst/>
                <a:latin typeface="Courier New" panose="02070309020205020404" pitchFamily="49" charset="0"/>
              </a:rPr>
              <a:t>arcsinh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effectLst/>
                <a:latin typeface="Arial" panose="020B0604020202020204" pitchFamily="34" charset="0"/>
              </a:rPr>
              <a:t>stretch as done by SDSS (Lupton et al. 2004)</a:t>
            </a:r>
            <a:endParaRPr lang="en-US" dirty="0"/>
          </a:p>
          <a:p>
            <a:r>
              <a:rPr lang="en-US" dirty="0"/>
              <a:t>3D simulation to 2D images</a:t>
            </a:r>
          </a:p>
          <a:p>
            <a:pPr lvl="1"/>
            <a:r>
              <a:rPr lang="en-US" dirty="0"/>
              <a:t>Each galaxy is projected in 20 random orientations</a:t>
            </a:r>
          </a:p>
          <a:p>
            <a:r>
              <a:rPr lang="en-US" dirty="0"/>
              <a:t>~100 NIHAO galaxies in total</a:t>
            </a:r>
          </a:p>
          <a:p>
            <a:pPr lvl="1"/>
            <a:r>
              <a:rPr lang="en-US" dirty="0"/>
              <a:t>81 NIHAO </a:t>
            </a:r>
            <a:r>
              <a:rPr lang="en-US" dirty="0" err="1"/>
              <a:t>NoAGN</a:t>
            </a:r>
            <a:endParaRPr lang="en-US" dirty="0"/>
          </a:p>
          <a:p>
            <a:pPr lvl="1"/>
            <a:r>
              <a:rPr lang="en-US" dirty="0"/>
              <a:t>81 NIHAO AGN</a:t>
            </a:r>
          </a:p>
          <a:p>
            <a:pPr lvl="1"/>
            <a:r>
              <a:rPr lang="en-US" dirty="0"/>
              <a:t>12 NIHAO n80</a:t>
            </a:r>
          </a:p>
          <a:p>
            <a:pPr lvl="1"/>
            <a:r>
              <a:rPr lang="en-US" dirty="0"/>
              <a:t>6   NIHAO UHD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E14DBA-1B07-CB68-AE41-A30A6D49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705" y="3680363"/>
            <a:ext cx="2248095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03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F79C5-859F-6101-561D-9AF9334BF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51" y="335942"/>
            <a:ext cx="10515600" cy="1325563"/>
          </a:xfrm>
        </p:spPr>
        <p:txBody>
          <a:bodyPr/>
          <a:lstStyle/>
          <a:p>
            <a:r>
              <a:rPr lang="en-US" dirty="0"/>
              <a:t>Gallery - SDSS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BA2B5F8-869A-6414-2377-43F38050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4" y="1562302"/>
            <a:ext cx="10988992" cy="468670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A119D49-A517-5B14-AE6D-0697283F582B}"/>
              </a:ext>
            </a:extLst>
          </p:cNvPr>
          <p:cNvSpPr txBox="1"/>
          <p:nvPr/>
        </p:nvSpPr>
        <p:spPr>
          <a:xfrm>
            <a:off x="854414" y="1237757"/>
            <a:ext cx="345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| reconstructed | residual</a:t>
            </a:r>
          </a:p>
        </p:txBody>
      </p:sp>
    </p:spTree>
    <p:extLst>
      <p:ext uri="{BB962C8B-B14F-4D97-AF65-F5344CB8AC3E}">
        <p14:creationId xmlns:p14="http://schemas.microsoft.com/office/powerpoint/2010/main" val="1869297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F79C5-859F-6101-561D-9AF9334BF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51" y="335942"/>
            <a:ext cx="10515600" cy="1325563"/>
          </a:xfrm>
        </p:spPr>
        <p:txBody>
          <a:bodyPr/>
          <a:lstStyle/>
          <a:p>
            <a:r>
              <a:rPr lang="en-US" dirty="0"/>
              <a:t>Gallery - NIHAO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986ACC-8C99-59EF-0FF5-ECD6A2767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77" y="1573734"/>
            <a:ext cx="10981372" cy="46638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1283B9E-AFEC-CFB1-89A9-B05554AC9166}"/>
              </a:ext>
            </a:extLst>
          </p:cNvPr>
          <p:cNvSpPr txBox="1"/>
          <p:nvPr/>
        </p:nvSpPr>
        <p:spPr>
          <a:xfrm>
            <a:off x="659860" y="1260621"/>
            <a:ext cx="345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| reconstructed | residual</a:t>
            </a:r>
          </a:p>
        </p:txBody>
      </p:sp>
    </p:spTree>
    <p:extLst>
      <p:ext uri="{BB962C8B-B14F-4D97-AF65-F5344CB8AC3E}">
        <p14:creationId xmlns:p14="http://schemas.microsoft.com/office/powerpoint/2010/main" val="2545607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9206-5105-2F43-0B90-D65CA2AE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Gallery - Sanity check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2061A3-9023-58E5-AC55-19FD5DFCA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13" y="2647882"/>
            <a:ext cx="11392887" cy="15622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538D83-920E-C81E-EB0A-E256B562A84F}"/>
              </a:ext>
            </a:extLst>
          </p:cNvPr>
          <p:cNvSpPr txBox="1"/>
          <p:nvPr/>
        </p:nvSpPr>
        <p:spPr>
          <a:xfrm>
            <a:off x="961418" y="2196686"/>
            <a:ext cx="345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| reconstructed | residual</a:t>
            </a:r>
          </a:p>
        </p:txBody>
      </p:sp>
    </p:spTree>
    <p:extLst>
      <p:ext uri="{BB962C8B-B14F-4D97-AF65-F5344CB8AC3E}">
        <p14:creationId xmlns:p14="http://schemas.microsoft.com/office/powerpoint/2010/main" val="35735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8A5AF-083C-4A11-A1AF-161F10A7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score overview</a:t>
            </a:r>
          </a:p>
        </p:txBody>
      </p:sp>
      <p:pic>
        <p:nvPicPr>
          <p:cNvPr id="5" name="内容占位符 4" descr="图表, 直方图&#10;&#10;描述已自动生成">
            <a:extLst>
              <a:ext uri="{FF2B5EF4-FFF2-40B4-BE49-F238E27FC236}">
                <a16:creationId xmlns:a16="http://schemas.microsoft.com/office/drawing/2014/main" id="{2D7D6ECB-2823-8588-E2E9-F85EFDB7A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95" y="1854808"/>
            <a:ext cx="6491916" cy="4351338"/>
          </a:xfrm>
        </p:spPr>
      </p:pic>
    </p:spTree>
    <p:extLst>
      <p:ext uri="{BB962C8B-B14F-4D97-AF65-F5344CB8AC3E}">
        <p14:creationId xmlns:p14="http://schemas.microsoft.com/office/powerpoint/2010/main" val="264809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236F8E-9312-E6E1-BF69-06E23CE2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Stellar mass distribution</a:t>
            </a:r>
            <a:br>
              <a:rPr lang="en-US" dirty="0"/>
            </a:br>
            <a:r>
              <a:rPr lang="en-US" dirty="0"/>
              <a:t>-- compare apples with apples </a:t>
            </a:r>
          </a:p>
        </p:txBody>
      </p:sp>
      <p:pic>
        <p:nvPicPr>
          <p:cNvPr id="5" name="内容占位符 4" descr="图表, 直方图&#10;&#10;描述已自动生成">
            <a:extLst>
              <a:ext uri="{FF2B5EF4-FFF2-40B4-BE49-F238E27FC236}">
                <a16:creationId xmlns:a16="http://schemas.microsoft.com/office/drawing/2014/main" id="{13BFE213-33DC-93FA-FAF7-D2ACEFE9F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146638"/>
            <a:ext cx="5166565" cy="3505132"/>
          </a:xfrm>
        </p:spPr>
      </p:pic>
      <p:pic>
        <p:nvPicPr>
          <p:cNvPr id="6" name="图片 5" descr="图表, 直方图&#10;&#10;描述已自动生成">
            <a:extLst>
              <a:ext uri="{FF2B5EF4-FFF2-40B4-BE49-F238E27FC236}">
                <a16:creationId xmlns:a16="http://schemas.microsoft.com/office/drawing/2014/main" id="{CC493BBA-8815-7550-FE17-330025960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88" y="2220126"/>
            <a:ext cx="5119791" cy="343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03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A84A8-9D5C-7E12-723D-56F6F2D1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AGN vs. </a:t>
            </a:r>
            <a:r>
              <a:rPr lang="en-US" dirty="0" err="1"/>
              <a:t>NoAGN</a:t>
            </a:r>
            <a:endParaRPr lang="en-US" dirty="0"/>
          </a:p>
        </p:txBody>
      </p:sp>
      <p:pic>
        <p:nvPicPr>
          <p:cNvPr id="5" name="内容占位符 4" descr="图表, 文本&#10;&#10;描述已自动生成">
            <a:extLst>
              <a:ext uri="{FF2B5EF4-FFF2-40B4-BE49-F238E27FC236}">
                <a16:creationId xmlns:a16="http://schemas.microsoft.com/office/drawing/2014/main" id="{25128616-1BFC-F0F3-0CF0-197EF38EE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463" y="202743"/>
            <a:ext cx="3605337" cy="6655257"/>
          </a:xfr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E7B7F4AF-D637-7F73-264C-0B408141F23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7104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AGN feedback is essential in quenching of massive galaxies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Low mass bin</a:t>
            </a:r>
          </a:p>
          <a:p>
            <a:pPr lvl="1"/>
            <a:r>
              <a:rPr lang="en-US" dirty="0"/>
              <a:t>nearly the same as expected</a:t>
            </a:r>
          </a:p>
          <a:p>
            <a:r>
              <a:rPr lang="en-US" dirty="0"/>
              <a:t>Mid &amp; high mass bins</a:t>
            </a:r>
          </a:p>
          <a:p>
            <a:pPr lvl="1"/>
            <a:r>
              <a:rPr lang="en-US" dirty="0"/>
              <a:t>Slightly different distribution</a:t>
            </a:r>
          </a:p>
          <a:p>
            <a:pPr lvl="1"/>
            <a:r>
              <a:rPr lang="en-US" dirty="0"/>
              <a:t>But scores seems to be equally bad</a:t>
            </a:r>
          </a:p>
        </p:txBody>
      </p:sp>
    </p:spTree>
    <p:extLst>
      <p:ext uri="{BB962C8B-B14F-4D97-AF65-F5344CB8AC3E}">
        <p14:creationId xmlns:p14="http://schemas.microsoft.com/office/powerpoint/2010/main" val="194565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14624D-69B8-18FF-5CA8-04C6E975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galaxy simulations with scaling relations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15E4F-E47E-263F-DDF3-22A7304B3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metric to rate simulations against observations is crucial to test the physics implemented in simulations.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agreement with galaxy scaling relations is the main metric</a:t>
            </a:r>
          </a:p>
          <a:p>
            <a:pPr lvl="1"/>
            <a:r>
              <a:rPr lang="en-US" dirty="0"/>
              <a:t>Tully - Fisher</a:t>
            </a:r>
          </a:p>
          <a:p>
            <a:pPr lvl="1"/>
            <a:r>
              <a:rPr lang="en-US" dirty="0"/>
              <a:t>stellar mass – halo mass</a:t>
            </a:r>
          </a:p>
          <a:p>
            <a:pPr lvl="1"/>
            <a:r>
              <a:rPr lang="en-US" dirty="0"/>
              <a:t>size – mass</a:t>
            </a:r>
          </a:p>
          <a:p>
            <a:pPr lvl="1"/>
            <a:r>
              <a:rPr lang="en-US" dirty="0"/>
              <a:t>mass – metallicity </a:t>
            </a:r>
          </a:p>
        </p:txBody>
      </p:sp>
    </p:spTree>
    <p:extLst>
      <p:ext uri="{BB962C8B-B14F-4D97-AF65-F5344CB8AC3E}">
        <p14:creationId xmlns:p14="http://schemas.microsoft.com/office/powerpoint/2010/main" val="1870567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E0889-6345-C9D1-3495-B404BEC97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star formation density threshold</a:t>
            </a:r>
          </a:p>
        </p:txBody>
      </p:sp>
      <p:pic>
        <p:nvPicPr>
          <p:cNvPr id="5" name="内容占位符 4" descr="图表, 箱线图&#10;&#10;描述已自动生成">
            <a:extLst>
              <a:ext uri="{FF2B5EF4-FFF2-40B4-BE49-F238E27FC236}">
                <a16:creationId xmlns:a16="http://schemas.microsoft.com/office/drawing/2014/main" id="{BF7D2415-A06E-E63E-BC97-11F7654B3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69" y="1811034"/>
            <a:ext cx="6500899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C22707D0-E528-B74B-8963-07D81D578C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454626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Star formation is usually modeled by a density threshold 𝑛, in particles/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real universe</a:t>
                </a:r>
              </a:p>
              <a:p>
                <a:r>
                  <a:rPr lang="en-US" dirty="0"/>
                  <a:t>Usually 0.1-100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/>
                  <a:t> in simulations</a:t>
                </a:r>
              </a:p>
              <a:p>
                <a:r>
                  <a:rPr lang="en-US" dirty="0"/>
                  <a:t>Here higher 𝑛 is better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C22707D0-E528-B74B-8963-07D81D578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4546269" cy="4351338"/>
              </a:xfrm>
              <a:prstGeom prst="rect">
                <a:avLst/>
              </a:prstGeom>
              <a:blipFill>
                <a:blip r:embed="rId3"/>
                <a:stretch>
                  <a:fillRect l="-2416" t="-2241" r="-1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2950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431C1-6A82-CBF7-F59E-B901A9334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resolutions</a:t>
            </a:r>
          </a:p>
        </p:txBody>
      </p:sp>
      <p:pic>
        <p:nvPicPr>
          <p:cNvPr id="5" name="内容占位符 4" descr="图表, 箱线图&#10;&#10;描述已自动生成">
            <a:extLst>
              <a:ext uri="{FF2B5EF4-FFF2-40B4-BE49-F238E27FC236}">
                <a16:creationId xmlns:a16="http://schemas.microsoft.com/office/drawing/2014/main" id="{C706B576-4FB7-5648-9858-90AC09131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720" y="1690688"/>
            <a:ext cx="6492196" cy="4351338"/>
          </a:xfr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9B1D7D6-98DA-8A7C-0A3F-2BF9E15FDE9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54626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HD (high definition)</a:t>
            </a:r>
          </a:p>
          <a:p>
            <a:r>
              <a:rPr lang="en-US" dirty="0"/>
              <a:t>UHD (Ultra high definition)</a:t>
            </a:r>
          </a:p>
          <a:p>
            <a:endParaRPr lang="en-US" dirty="0"/>
          </a:p>
          <a:p>
            <a:r>
              <a:rPr lang="en-US" dirty="0"/>
              <a:t>Higher resolution helps!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341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B05F6-7E8D-1A3E-2EAD-FB33150A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𝒜 </a:t>
            </a:r>
            <a:r>
              <a:rPr lang="en-US" dirty="0"/>
              <a:t>vs. Scaling relation quantities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D788736-3437-BF49-40FC-65E441BC997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939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𝒜 </a:t>
            </a:r>
            <a:r>
              <a:rPr lang="en-US" dirty="0"/>
              <a:t>increases as stellar mass increases in NIHAO</a:t>
            </a:r>
          </a:p>
          <a:p>
            <a:r>
              <a:rPr lang="en-US" dirty="0"/>
              <a:t>For SDSS, in contrary, low mass ones has higher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𝒜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/>
              <a:t>More simulation efforts is needed to improve the modeling of high mass galaxies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图片 3" descr="日程表&#10;&#10;中度可信度描述已自动生成">
            <a:extLst>
              <a:ext uri="{FF2B5EF4-FFF2-40B4-BE49-F238E27FC236}">
                <a16:creationId xmlns:a16="http://schemas.microsoft.com/office/drawing/2014/main" id="{1FE22539-7032-BE12-4BF0-CA5AD8624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25119"/>
            <a:ext cx="5693924" cy="475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3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BD2406-75B3-415F-0E89-485A59216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𝒜 </a:t>
            </a:r>
            <a:r>
              <a:rPr lang="en-US" dirty="0"/>
              <a:t>vs. Scaling relation quantities</a:t>
            </a:r>
          </a:p>
        </p:txBody>
      </p:sp>
      <p:pic>
        <p:nvPicPr>
          <p:cNvPr id="10" name="内容占位符 9" descr="日程表&#10;&#10;描述已自动生成">
            <a:extLst>
              <a:ext uri="{FF2B5EF4-FFF2-40B4-BE49-F238E27FC236}">
                <a16:creationId xmlns:a16="http://schemas.microsoft.com/office/drawing/2014/main" id="{6C07BBAE-5CE8-635C-5344-CEC966D69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12" y="1893719"/>
            <a:ext cx="5213459" cy="4351338"/>
          </a:xfrm>
        </p:spPr>
      </p:pic>
      <p:pic>
        <p:nvPicPr>
          <p:cNvPr id="12" name="图片 11" descr="图片包含 日程表&#10;&#10;描述已自动生成">
            <a:extLst>
              <a:ext uri="{FF2B5EF4-FFF2-40B4-BE49-F238E27FC236}">
                <a16:creationId xmlns:a16="http://schemas.microsoft.com/office/drawing/2014/main" id="{FC6A2F9D-2AD1-B196-778F-F49181711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260" y="1893719"/>
            <a:ext cx="51891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94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BD2406-75B3-415F-0E89-485A59216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𝒜 </a:t>
            </a:r>
            <a:r>
              <a:rPr lang="en-US" dirty="0"/>
              <a:t>vs. Scaling relation quantities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04605848-FBE4-5233-9589-D0AE98D3E5E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939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9C2314C-8002-E16E-189D-CA507EA92A7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393987" cy="4514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Quenching indicators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SFR in last 100 </a:t>
            </a:r>
            <a:r>
              <a:rPr lang="en-US" dirty="0" err="1"/>
              <a:t>Myr</a:t>
            </a:r>
            <a:endParaRPr lang="en-US" dirty="0"/>
          </a:p>
          <a:p>
            <a:pPr lvl="1"/>
            <a:r>
              <a:rPr lang="en-US" dirty="0"/>
              <a:t>Z metallicity</a:t>
            </a:r>
          </a:p>
          <a:p>
            <a:r>
              <a:rPr lang="en-US" dirty="0"/>
              <a:t>AGN results in very different quenching indicators</a:t>
            </a:r>
          </a:p>
          <a:p>
            <a:r>
              <a:rPr lang="en-US" dirty="0"/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𝒜 </a:t>
            </a:r>
            <a:r>
              <a:rPr lang="en-US" dirty="0"/>
              <a:t>,however, stays the same</a:t>
            </a:r>
          </a:p>
          <a:p>
            <a:endParaRPr lang="en-US" dirty="0"/>
          </a:p>
          <a:p>
            <a:r>
              <a:rPr lang="en-US" dirty="0"/>
              <a:t>GANomaly is probing what these quantities not covering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内容占位符 5" descr="日程表&#10;&#10;描述已自动生成">
            <a:extLst>
              <a:ext uri="{FF2B5EF4-FFF2-40B4-BE49-F238E27FC236}">
                <a16:creationId xmlns:a16="http://schemas.microsoft.com/office/drawing/2014/main" id="{7316F7EA-6BBD-D63B-BFAC-4DDDD90DE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195" y="1690688"/>
            <a:ext cx="5221605" cy="4351338"/>
          </a:xfrm>
        </p:spPr>
      </p:pic>
    </p:spTree>
    <p:extLst>
      <p:ext uri="{BB962C8B-B14F-4D97-AF65-F5344CB8AC3E}">
        <p14:creationId xmlns:p14="http://schemas.microsoft.com/office/powerpoint/2010/main" val="413932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61680E-A0B1-2874-DFDC-7A33ED1C9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𝒜 </a:t>
            </a:r>
            <a:r>
              <a:rPr lang="en-US" dirty="0"/>
              <a:t>vs. Scaling relations</a:t>
            </a:r>
          </a:p>
        </p:txBody>
      </p:sp>
      <p:pic>
        <p:nvPicPr>
          <p:cNvPr id="5" name="内容占位符 4" descr="图表, 散点图&#10;&#10;描述已自动生成">
            <a:extLst>
              <a:ext uri="{FF2B5EF4-FFF2-40B4-BE49-F238E27FC236}">
                <a16:creationId xmlns:a16="http://schemas.microsoft.com/office/drawing/2014/main" id="{E65B361A-CF26-271B-E2B3-A1A446928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39" y="1690688"/>
            <a:ext cx="5308632" cy="4351338"/>
          </a:xfrm>
        </p:spPr>
      </p:pic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13401575-B723-4A14-0889-D741898ED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59" y="1690688"/>
            <a:ext cx="53461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32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A6AA6-3D7B-A542-026A-B1A77453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𝒜 </a:t>
            </a:r>
            <a:r>
              <a:rPr lang="en-US" dirty="0"/>
              <a:t>vs. Scaling relations</a:t>
            </a:r>
          </a:p>
        </p:txBody>
      </p:sp>
      <p:pic>
        <p:nvPicPr>
          <p:cNvPr id="5" name="内容占位符 4" descr="图表, 散点图&#10;&#10;描述已自动生成">
            <a:extLst>
              <a:ext uri="{FF2B5EF4-FFF2-40B4-BE49-F238E27FC236}">
                <a16:creationId xmlns:a16="http://schemas.microsoft.com/office/drawing/2014/main" id="{404FF60B-9742-AD54-CB9B-BCE1CB992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23" y="1815897"/>
            <a:ext cx="5346177" cy="4351338"/>
          </a:xfrm>
        </p:spPr>
      </p:pic>
      <p:pic>
        <p:nvPicPr>
          <p:cNvPr id="7" name="图片 6" descr="散点图&#10;&#10;描述已自动生成">
            <a:extLst>
              <a:ext uri="{FF2B5EF4-FFF2-40B4-BE49-F238E27FC236}">
                <a16:creationId xmlns:a16="http://schemas.microsoft.com/office/drawing/2014/main" id="{D42FEB3C-678F-688B-6168-69A1CA3EC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97" y="1815897"/>
            <a:ext cx="53508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49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A6AA6-3D7B-A542-026A-B1A77453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𝒜 </a:t>
            </a:r>
            <a:r>
              <a:rPr lang="en-US" dirty="0"/>
              <a:t>vs. Scaling relations</a:t>
            </a:r>
          </a:p>
        </p:txBody>
      </p:sp>
      <p:pic>
        <p:nvPicPr>
          <p:cNvPr id="8" name="内容占位符 7" descr="电脑萤幕画面&#10;&#10;描述已自动生成">
            <a:extLst>
              <a:ext uri="{FF2B5EF4-FFF2-40B4-BE49-F238E27FC236}">
                <a16:creationId xmlns:a16="http://schemas.microsoft.com/office/drawing/2014/main" id="{1453E31C-9C39-2DDF-BFA4-D3A157BD6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587" y="1817147"/>
            <a:ext cx="5319254" cy="4351338"/>
          </a:xfr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D6CFF18-ED43-1FF5-B5CB-0311BC1B2C6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3939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compliance to scaling relations is not related to 𝒜</a:t>
            </a:r>
          </a:p>
          <a:p>
            <a:endParaRPr lang="en-US" dirty="0"/>
          </a:p>
          <a:p>
            <a:r>
              <a:rPr lang="en-US" dirty="0"/>
              <a:t>𝒜 is complementary to scaling relations</a:t>
            </a:r>
          </a:p>
          <a:p>
            <a:pPr lvl="1"/>
            <a:r>
              <a:rPr lang="en-US" dirty="0"/>
              <a:t>Probes what scaling relations do not cover</a:t>
            </a:r>
          </a:p>
          <a:p>
            <a:pPr lvl="1"/>
            <a:r>
              <a:rPr lang="en-US" dirty="0"/>
              <a:t>Maybe probes deeper and more quantitative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62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E8579-6B6F-6BF9-96FC-2D9FC477A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“background” matter?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5259BF-54E0-500C-C397-AA7E48E48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galaxy image contains the galaxy – but a large number of pixels are actually background. Can these effect the score?</a:t>
            </a:r>
          </a:p>
          <a:p>
            <a:endParaRPr lang="en-US" dirty="0"/>
          </a:p>
          <a:p>
            <a:r>
              <a:rPr lang="en-US" dirty="0" err="1"/>
              <a:t>PixelCNN</a:t>
            </a:r>
            <a:r>
              <a:rPr lang="en-US" dirty="0"/>
              <a:t>, </a:t>
            </a:r>
            <a:r>
              <a:rPr lang="en-US" dirty="0" err="1"/>
              <a:t>Zanisi</a:t>
            </a:r>
            <a:r>
              <a:rPr lang="en-US" dirty="0"/>
              <a:t> et al. says background matters</a:t>
            </a:r>
          </a:p>
          <a:p>
            <a:endParaRPr lang="en-US" dirty="0"/>
          </a:p>
          <a:p>
            <a:r>
              <a:rPr lang="en-US" dirty="0"/>
              <a:t>Our score is not a pixel-by-pixel comparison, but the difference in feature space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75F3B4-58FE-10B0-7D61-6BF865472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355" y="5188709"/>
            <a:ext cx="1944895" cy="5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CB2EF-BAC6-699A-D96F-947111AB0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“background” matter?</a:t>
            </a:r>
          </a:p>
        </p:txBody>
      </p:sp>
      <p:pic>
        <p:nvPicPr>
          <p:cNvPr id="5" name="内容占位符 4" descr="夜晚的月亮&#10;&#10;描述已自动生成">
            <a:extLst>
              <a:ext uri="{FF2B5EF4-FFF2-40B4-BE49-F238E27FC236}">
                <a16:creationId xmlns:a16="http://schemas.microsoft.com/office/drawing/2014/main" id="{254104B5-C870-3B5D-969E-FF1989946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771" y="2285985"/>
            <a:ext cx="3051242" cy="3051242"/>
          </a:xfrm>
        </p:spPr>
      </p:pic>
      <p:pic>
        <p:nvPicPr>
          <p:cNvPr id="7" name="图片 6" descr="模糊的照片&#10;&#10;描述已自动生成">
            <a:extLst>
              <a:ext uri="{FF2B5EF4-FFF2-40B4-BE49-F238E27FC236}">
                <a16:creationId xmlns:a16="http://schemas.microsoft.com/office/drawing/2014/main" id="{AA9ACD89-96AB-A542-B88E-C74A714F3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884" y="2285985"/>
            <a:ext cx="3051242" cy="30512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BDF6023-7206-40BD-702E-29F488BDCD2D}"/>
              </a:ext>
            </a:extLst>
          </p:cNvPr>
          <p:cNvSpPr txBox="1"/>
          <p:nvPr/>
        </p:nvSpPr>
        <p:spPr>
          <a:xfrm>
            <a:off x="2178995" y="5632315"/>
            <a:ext cx="216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SDSS image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A588AC-193B-90D7-6B7B-20FBD891F605}"/>
              </a:ext>
            </a:extLst>
          </p:cNvPr>
          <p:cNvSpPr txBox="1"/>
          <p:nvPr/>
        </p:nvSpPr>
        <p:spPr>
          <a:xfrm>
            <a:off x="6096000" y="5563192"/>
            <a:ext cx="375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“photoshop” Removal of background</a:t>
            </a:r>
          </a:p>
        </p:txBody>
      </p:sp>
    </p:spTree>
    <p:extLst>
      <p:ext uri="{BB962C8B-B14F-4D97-AF65-F5344CB8AC3E}">
        <p14:creationId xmlns:p14="http://schemas.microsoft.com/office/powerpoint/2010/main" val="1824404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B24A747C-B571-42A9-BCE4-A3F637272171}"/>
              </a:ext>
            </a:extLst>
          </p:cNvPr>
          <p:cNvSpPr txBox="1"/>
          <p:nvPr/>
        </p:nvSpPr>
        <p:spPr>
          <a:xfrm>
            <a:off x="5058386" y="6018783"/>
            <a:ext cx="2075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Arora et al. (in prep)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E2B2AFB-FA7C-F6CD-5F00-7BB8FA474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16" y="304424"/>
            <a:ext cx="9659385" cy="560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85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CB2EF-BAC6-699A-D96F-947111AB0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“background” matter?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2DAC736-DB9C-7CC1-B312-D9BC082F0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23" y="1775045"/>
            <a:ext cx="5157224" cy="221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68306C64-FD6D-41EC-59A4-8E1D97076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33" y="4198195"/>
            <a:ext cx="5079403" cy="217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C886749-DE04-757B-FB74-49988C21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250" y="1690688"/>
            <a:ext cx="33528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9A2D901B-9828-3905-0996-8755E592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887" y="3268239"/>
            <a:ext cx="37814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21D97A0E-E4F1-7D75-8704-0C0122EF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887" y="4938868"/>
            <a:ext cx="37433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501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4BCF7-8966-4502-D92C-EE6107B0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orientation matter?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3E42DB-FF69-88CB-8BEC-2FA3593EB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808"/>
            <a:ext cx="10515600" cy="4351338"/>
          </a:xfrm>
        </p:spPr>
        <p:txBody>
          <a:bodyPr/>
          <a:lstStyle/>
          <a:p>
            <a:r>
              <a:rPr lang="en-US" dirty="0"/>
              <a:t>Should face on and edge on of a same galaxy have the same score?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SHOULD</a:t>
            </a:r>
            <a:r>
              <a:rPr lang="zh-CN" altLang="en-US" dirty="0"/>
              <a:t> </a:t>
            </a:r>
            <a:r>
              <a:rPr lang="en-US" dirty="0"/>
              <a:t>have different scores</a:t>
            </a:r>
          </a:p>
        </p:txBody>
      </p:sp>
      <p:pic>
        <p:nvPicPr>
          <p:cNvPr id="4" name="内容占位符 4" descr="黑暗里有星球&#10;&#10;描述已自动生成">
            <a:extLst>
              <a:ext uri="{FF2B5EF4-FFF2-40B4-BE49-F238E27FC236}">
                <a16:creationId xmlns:a16="http://schemas.microsoft.com/office/drawing/2014/main" id="{7E7E150B-23C7-28F7-CB96-45F1A741E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85" y="2598967"/>
            <a:ext cx="2365004" cy="2365004"/>
          </a:xfrm>
          <a:prstGeom prst="rect">
            <a:avLst/>
          </a:prstGeom>
        </p:spPr>
      </p:pic>
      <p:pic>
        <p:nvPicPr>
          <p:cNvPr id="5" name="图片 4" descr="黑暗里有星球&#10;&#10;描述已自动生成">
            <a:extLst>
              <a:ext uri="{FF2B5EF4-FFF2-40B4-BE49-F238E27FC236}">
                <a16:creationId xmlns:a16="http://schemas.microsoft.com/office/drawing/2014/main" id="{4CF9DCC7-8EC4-369F-A4D0-B8CA5731C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8967"/>
            <a:ext cx="2365004" cy="236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7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11BD7-4173-4EFB-BD8E-C6388FCE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orientation effect the scores?</a:t>
            </a:r>
          </a:p>
        </p:txBody>
      </p:sp>
      <p:pic>
        <p:nvPicPr>
          <p:cNvPr id="5" name="内容占位符 4" descr="黑暗里有星球&#10;&#10;描述已自动生成">
            <a:extLst>
              <a:ext uri="{FF2B5EF4-FFF2-40B4-BE49-F238E27FC236}">
                <a16:creationId xmlns:a16="http://schemas.microsoft.com/office/drawing/2014/main" id="{206F02C9-5F03-91AE-9522-D9F7D579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261" y="1302535"/>
            <a:ext cx="921540" cy="921540"/>
          </a:xfrm>
        </p:spPr>
      </p:pic>
      <p:pic>
        <p:nvPicPr>
          <p:cNvPr id="7" name="图片 6" descr="黑暗里有星球&#10;&#10;描述已自动生成">
            <a:extLst>
              <a:ext uri="{FF2B5EF4-FFF2-40B4-BE49-F238E27FC236}">
                <a16:creationId xmlns:a16="http://schemas.microsoft.com/office/drawing/2014/main" id="{1DB8F9DB-996C-E94F-D70B-0266891B6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05" y="1620959"/>
            <a:ext cx="921540" cy="921540"/>
          </a:xfrm>
          <a:prstGeom prst="rect">
            <a:avLst/>
          </a:prstGeom>
        </p:spPr>
      </p:pic>
      <p:pic>
        <p:nvPicPr>
          <p:cNvPr id="9" name="图片 8" descr="黑暗里有星球&#10;&#10;描述已自动生成">
            <a:extLst>
              <a:ext uri="{FF2B5EF4-FFF2-40B4-BE49-F238E27FC236}">
                <a16:creationId xmlns:a16="http://schemas.microsoft.com/office/drawing/2014/main" id="{4C4A9362-CD86-5D8C-7B58-8A8C28F31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50" y="2196826"/>
            <a:ext cx="886850" cy="886850"/>
          </a:xfrm>
          <a:prstGeom prst="rect">
            <a:avLst/>
          </a:prstGeom>
        </p:spPr>
      </p:pic>
      <p:pic>
        <p:nvPicPr>
          <p:cNvPr id="11" name="图片 10" descr="黑暗里有星球&#10;&#10;描述已自动生成">
            <a:extLst>
              <a:ext uri="{FF2B5EF4-FFF2-40B4-BE49-F238E27FC236}">
                <a16:creationId xmlns:a16="http://schemas.microsoft.com/office/drawing/2014/main" id="{B0D78729-1D33-8D72-1823-DB4196B1C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35" y="3429816"/>
            <a:ext cx="886850" cy="886850"/>
          </a:xfrm>
          <a:prstGeom prst="rect">
            <a:avLst/>
          </a:prstGeom>
        </p:spPr>
      </p:pic>
      <p:pic>
        <p:nvPicPr>
          <p:cNvPr id="13" name="图片 12" descr="黑暗里有星球&#10;&#10;描述已自动生成">
            <a:extLst>
              <a:ext uri="{FF2B5EF4-FFF2-40B4-BE49-F238E27FC236}">
                <a16:creationId xmlns:a16="http://schemas.microsoft.com/office/drawing/2014/main" id="{D0551402-C7F2-15C8-92B2-E5295DA953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36" y="4489955"/>
            <a:ext cx="886850" cy="886850"/>
          </a:xfrm>
          <a:prstGeom prst="rect">
            <a:avLst/>
          </a:prstGeom>
        </p:spPr>
      </p:pic>
      <p:pic>
        <p:nvPicPr>
          <p:cNvPr id="15" name="图片 14" descr="黑暗里有星球&#10;&#10;描述已自动生成">
            <a:extLst>
              <a:ext uri="{FF2B5EF4-FFF2-40B4-BE49-F238E27FC236}">
                <a16:creationId xmlns:a16="http://schemas.microsoft.com/office/drawing/2014/main" id="{5A84EDC1-9716-E87D-1FDE-77A2516BA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602" y="5376805"/>
            <a:ext cx="921541" cy="921541"/>
          </a:xfrm>
          <a:prstGeom prst="rect">
            <a:avLst/>
          </a:prstGeom>
        </p:spPr>
      </p:pic>
      <p:pic>
        <p:nvPicPr>
          <p:cNvPr id="17" name="图片 16" descr="黑暗里有星球&#10;&#10;描述已自动生成">
            <a:extLst>
              <a:ext uri="{FF2B5EF4-FFF2-40B4-BE49-F238E27FC236}">
                <a16:creationId xmlns:a16="http://schemas.microsoft.com/office/drawing/2014/main" id="{361F1859-D784-29A1-7E02-AA4900904B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3261" y="5705268"/>
            <a:ext cx="921541" cy="921541"/>
          </a:xfrm>
          <a:prstGeom prst="rect">
            <a:avLst/>
          </a:prstGeom>
        </p:spPr>
      </p:pic>
      <p:pic>
        <p:nvPicPr>
          <p:cNvPr id="19" name="图片 18" descr="黑暗里有星球&#10;&#10;描述已自动生成">
            <a:extLst>
              <a:ext uri="{FF2B5EF4-FFF2-40B4-BE49-F238E27FC236}">
                <a16:creationId xmlns:a16="http://schemas.microsoft.com/office/drawing/2014/main" id="{17AC1CCF-5DCA-0EA9-041B-4B6629B91E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37922" y="5359460"/>
            <a:ext cx="921539" cy="921539"/>
          </a:xfrm>
          <a:prstGeom prst="rect">
            <a:avLst/>
          </a:prstGeom>
        </p:spPr>
      </p:pic>
      <p:pic>
        <p:nvPicPr>
          <p:cNvPr id="21" name="图片 20" descr="黑暗里有星球&#10;&#10;描述已自动生成">
            <a:extLst>
              <a:ext uri="{FF2B5EF4-FFF2-40B4-BE49-F238E27FC236}">
                <a16:creationId xmlns:a16="http://schemas.microsoft.com/office/drawing/2014/main" id="{E5A91DF5-1032-C19D-3E31-7D81B903CA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17" y="4316666"/>
            <a:ext cx="921540" cy="921540"/>
          </a:xfrm>
          <a:prstGeom prst="rect">
            <a:avLst/>
          </a:prstGeom>
        </p:spPr>
      </p:pic>
      <p:pic>
        <p:nvPicPr>
          <p:cNvPr id="23" name="图片 22" descr="黑暗里有星球&#10;&#10;描述已自动生成">
            <a:extLst>
              <a:ext uri="{FF2B5EF4-FFF2-40B4-BE49-F238E27FC236}">
                <a16:creationId xmlns:a16="http://schemas.microsoft.com/office/drawing/2014/main" id="{E1510214-57F7-0B09-82CE-443DC96BF7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76" y="3245011"/>
            <a:ext cx="921539" cy="921539"/>
          </a:xfrm>
          <a:prstGeom prst="rect">
            <a:avLst/>
          </a:prstGeom>
        </p:spPr>
      </p:pic>
      <p:pic>
        <p:nvPicPr>
          <p:cNvPr id="25" name="图片 24" descr="黑暗里有星球&#10;&#10;描述已自动生成">
            <a:extLst>
              <a:ext uri="{FF2B5EF4-FFF2-40B4-BE49-F238E27FC236}">
                <a16:creationId xmlns:a16="http://schemas.microsoft.com/office/drawing/2014/main" id="{7B268708-FB85-CEF4-F916-57B39CE965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54" y="2196826"/>
            <a:ext cx="921540" cy="921540"/>
          </a:xfrm>
          <a:prstGeom prst="rect">
            <a:avLst/>
          </a:prstGeom>
        </p:spPr>
      </p:pic>
      <p:pic>
        <p:nvPicPr>
          <p:cNvPr id="27" name="图片 26" descr="黑暗里有星球&#10;&#10;描述已自动生成">
            <a:extLst>
              <a:ext uri="{FF2B5EF4-FFF2-40B4-BE49-F238E27FC236}">
                <a16:creationId xmlns:a16="http://schemas.microsoft.com/office/drawing/2014/main" id="{A5344C19-094F-58C4-7C48-A7B00F28A2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17" y="1546310"/>
            <a:ext cx="921539" cy="92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67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&#10;&#10;描述已自动生成">
            <a:extLst>
              <a:ext uri="{FF2B5EF4-FFF2-40B4-BE49-F238E27FC236}">
                <a16:creationId xmlns:a16="http://schemas.microsoft.com/office/drawing/2014/main" id="{0C7654A6-BF09-00A4-9D92-3E0CDEFBF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18" y="267096"/>
            <a:ext cx="8549615" cy="569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42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0D3ADD1-2247-69BE-321B-27AF58FC4C66}"/>
              </a:ext>
            </a:extLst>
          </p:cNvPr>
          <p:cNvSpPr txBox="1"/>
          <p:nvPr/>
        </p:nvSpPr>
        <p:spPr>
          <a:xfrm>
            <a:off x="1951371" y="6125614"/>
            <a:ext cx="10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Face-on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D0CD26-88C0-D956-3EC7-126D50C7339D}"/>
              </a:ext>
            </a:extLst>
          </p:cNvPr>
          <p:cNvSpPr txBox="1"/>
          <p:nvPr/>
        </p:nvSpPr>
        <p:spPr>
          <a:xfrm>
            <a:off x="3769284" y="6125614"/>
            <a:ext cx="10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Edge-on</a:t>
            </a:r>
          </a:p>
        </p:txBody>
      </p:sp>
      <p:pic>
        <p:nvPicPr>
          <p:cNvPr id="5" name="图片 4" descr="图表, 雷达图&#10;&#10;描述已自动生成">
            <a:extLst>
              <a:ext uri="{FF2B5EF4-FFF2-40B4-BE49-F238E27FC236}">
                <a16:creationId xmlns:a16="http://schemas.microsoft.com/office/drawing/2014/main" id="{DDC4071A-5483-83FA-42DF-A970ED509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90" y="361560"/>
            <a:ext cx="8727102" cy="57640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5FE092D-BF73-41B1-F965-EBBBD025393F}"/>
              </a:ext>
            </a:extLst>
          </p:cNvPr>
          <p:cNvSpPr txBox="1"/>
          <p:nvPr/>
        </p:nvSpPr>
        <p:spPr>
          <a:xfrm>
            <a:off x="5458241" y="6125614"/>
            <a:ext cx="10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Face-on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48A95F-489E-F8F1-70FB-D10FC164FB94}"/>
              </a:ext>
            </a:extLst>
          </p:cNvPr>
          <p:cNvSpPr txBox="1"/>
          <p:nvPr/>
        </p:nvSpPr>
        <p:spPr>
          <a:xfrm>
            <a:off x="7243763" y="6125614"/>
            <a:ext cx="10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Edge-on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62EB66-065A-C4F0-9EA5-9D7D61F396D9}"/>
              </a:ext>
            </a:extLst>
          </p:cNvPr>
          <p:cNvSpPr txBox="1"/>
          <p:nvPr/>
        </p:nvSpPr>
        <p:spPr>
          <a:xfrm>
            <a:off x="9029286" y="6125614"/>
            <a:ext cx="10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Face-on</a:t>
            </a:r>
          </a:p>
        </p:txBody>
      </p:sp>
    </p:spTree>
    <p:extLst>
      <p:ext uri="{BB962C8B-B14F-4D97-AF65-F5344CB8AC3E}">
        <p14:creationId xmlns:p14="http://schemas.microsoft.com/office/powerpoint/2010/main" val="49323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370C7-FAAD-507A-C577-1ECB33FF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orientation effect the scores?</a:t>
            </a:r>
          </a:p>
        </p:txBody>
      </p:sp>
      <p:pic>
        <p:nvPicPr>
          <p:cNvPr id="5" name="图片 4" descr="黑暗里有星球&#10;&#10;描述已自动生成">
            <a:extLst>
              <a:ext uri="{FF2B5EF4-FFF2-40B4-BE49-F238E27FC236}">
                <a16:creationId xmlns:a16="http://schemas.microsoft.com/office/drawing/2014/main" id="{6DD9A8AC-F395-0769-7FC0-2114D51D4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98" y="1273276"/>
            <a:ext cx="860902" cy="860902"/>
          </a:xfrm>
          <a:prstGeom prst="rect">
            <a:avLst/>
          </a:prstGeom>
        </p:spPr>
      </p:pic>
      <p:pic>
        <p:nvPicPr>
          <p:cNvPr id="7" name="图片 6" descr="黑暗里有星球&#10;&#10;描述已自动生成">
            <a:extLst>
              <a:ext uri="{FF2B5EF4-FFF2-40B4-BE49-F238E27FC236}">
                <a16:creationId xmlns:a16="http://schemas.microsoft.com/office/drawing/2014/main" id="{D8F0A97B-09ED-F10F-F3C3-EED7A6714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639" y="1495656"/>
            <a:ext cx="860901" cy="860901"/>
          </a:xfrm>
          <a:prstGeom prst="rect">
            <a:avLst/>
          </a:prstGeom>
        </p:spPr>
      </p:pic>
      <p:pic>
        <p:nvPicPr>
          <p:cNvPr id="9" name="图片 8" descr="黑暗里有星球&#10;&#10;描述已自动生成">
            <a:extLst>
              <a:ext uri="{FF2B5EF4-FFF2-40B4-BE49-F238E27FC236}">
                <a16:creationId xmlns:a16="http://schemas.microsoft.com/office/drawing/2014/main" id="{49347F4D-DE32-320F-CB9F-58A695E75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757" y="2434046"/>
            <a:ext cx="860903" cy="860903"/>
          </a:xfrm>
          <a:prstGeom prst="rect">
            <a:avLst/>
          </a:prstGeom>
        </p:spPr>
      </p:pic>
      <p:pic>
        <p:nvPicPr>
          <p:cNvPr id="11" name="图片 10" descr="黑暗里有星球&#10;&#10;描述已自动生成">
            <a:extLst>
              <a:ext uri="{FF2B5EF4-FFF2-40B4-BE49-F238E27FC236}">
                <a16:creationId xmlns:a16="http://schemas.microsoft.com/office/drawing/2014/main" id="{BDC78C2C-6665-DC22-6EFB-E1F99CE45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61" y="3429000"/>
            <a:ext cx="860903" cy="860903"/>
          </a:xfrm>
          <a:prstGeom prst="rect">
            <a:avLst/>
          </a:prstGeom>
        </p:spPr>
      </p:pic>
      <p:pic>
        <p:nvPicPr>
          <p:cNvPr id="13" name="图片 12" descr="黑暗里有星球&#10;&#10;描述已自动生成">
            <a:extLst>
              <a:ext uri="{FF2B5EF4-FFF2-40B4-BE49-F238E27FC236}">
                <a16:creationId xmlns:a16="http://schemas.microsoft.com/office/drawing/2014/main" id="{66FB0E90-AFAA-409F-969F-8FF5EC314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66" y="4586304"/>
            <a:ext cx="860903" cy="860903"/>
          </a:xfrm>
          <a:prstGeom prst="rect">
            <a:avLst/>
          </a:prstGeom>
        </p:spPr>
      </p:pic>
      <p:pic>
        <p:nvPicPr>
          <p:cNvPr id="15" name="图片 14" descr="黑暗里有星球&#10;&#10;描述已自动生成">
            <a:extLst>
              <a:ext uri="{FF2B5EF4-FFF2-40B4-BE49-F238E27FC236}">
                <a16:creationId xmlns:a16="http://schemas.microsoft.com/office/drawing/2014/main" id="{4EE595F7-055E-C8EC-7496-FE2FE5F4B8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262" y="5201523"/>
            <a:ext cx="860901" cy="860901"/>
          </a:xfrm>
          <a:prstGeom prst="rect">
            <a:avLst/>
          </a:prstGeom>
        </p:spPr>
      </p:pic>
      <p:pic>
        <p:nvPicPr>
          <p:cNvPr id="17" name="图片 16" descr="黑暗里有星球&#10;&#10;描述已自动生成">
            <a:extLst>
              <a:ext uri="{FF2B5EF4-FFF2-40B4-BE49-F238E27FC236}">
                <a16:creationId xmlns:a16="http://schemas.microsoft.com/office/drawing/2014/main" id="{B4ECAB07-A6AD-6313-5CFB-989E9272C5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98" y="5631973"/>
            <a:ext cx="860902" cy="860902"/>
          </a:xfrm>
          <a:prstGeom prst="rect">
            <a:avLst/>
          </a:prstGeom>
        </p:spPr>
      </p:pic>
      <p:pic>
        <p:nvPicPr>
          <p:cNvPr id="19" name="图片 18" descr="黑暗里有星球&#10;&#10;描述已自动生成">
            <a:extLst>
              <a:ext uri="{FF2B5EF4-FFF2-40B4-BE49-F238E27FC236}">
                <a16:creationId xmlns:a16="http://schemas.microsoft.com/office/drawing/2014/main" id="{DF9D946D-33FC-6797-9549-435E90EFAC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044" y="5314550"/>
            <a:ext cx="860903" cy="860903"/>
          </a:xfrm>
          <a:prstGeom prst="rect">
            <a:avLst/>
          </a:prstGeom>
        </p:spPr>
      </p:pic>
      <p:pic>
        <p:nvPicPr>
          <p:cNvPr id="21" name="图片 20" descr="黑暗里有星球&#10;&#10;描述已自动生成">
            <a:extLst>
              <a:ext uri="{FF2B5EF4-FFF2-40B4-BE49-F238E27FC236}">
                <a16:creationId xmlns:a16="http://schemas.microsoft.com/office/drawing/2014/main" id="{73469ADC-64A8-87B5-26F0-89D7205254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13" y="4771070"/>
            <a:ext cx="860903" cy="860903"/>
          </a:xfrm>
          <a:prstGeom prst="rect">
            <a:avLst/>
          </a:prstGeom>
        </p:spPr>
      </p:pic>
      <p:pic>
        <p:nvPicPr>
          <p:cNvPr id="23" name="图片 22" descr="黑暗里有星球&#10;&#10;描述已自动生成">
            <a:extLst>
              <a:ext uri="{FF2B5EF4-FFF2-40B4-BE49-F238E27FC236}">
                <a16:creationId xmlns:a16="http://schemas.microsoft.com/office/drawing/2014/main" id="{5D2B5FC5-91A9-B3CE-2DF8-CC6C4BAA65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28" y="3536152"/>
            <a:ext cx="860903" cy="860903"/>
          </a:xfrm>
          <a:prstGeom prst="rect">
            <a:avLst/>
          </a:prstGeom>
        </p:spPr>
      </p:pic>
      <p:pic>
        <p:nvPicPr>
          <p:cNvPr id="25" name="图片 24" descr="黑暗里有星球&#10;&#10;描述已自动生成">
            <a:extLst>
              <a:ext uri="{FF2B5EF4-FFF2-40B4-BE49-F238E27FC236}">
                <a16:creationId xmlns:a16="http://schemas.microsoft.com/office/drawing/2014/main" id="{07CE76EA-E01E-6CA4-E79B-3E0D16337E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39" y="2434046"/>
            <a:ext cx="860903" cy="860903"/>
          </a:xfrm>
          <a:prstGeom prst="rect">
            <a:avLst/>
          </a:prstGeom>
        </p:spPr>
      </p:pic>
      <p:pic>
        <p:nvPicPr>
          <p:cNvPr id="27" name="图片 26" descr="黑暗里有星球&#10;&#10;描述已自动生成">
            <a:extLst>
              <a:ext uri="{FF2B5EF4-FFF2-40B4-BE49-F238E27FC236}">
                <a16:creationId xmlns:a16="http://schemas.microsoft.com/office/drawing/2014/main" id="{B0D595DD-3152-A93B-371A-60B5D0CBCF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591" y="1485745"/>
            <a:ext cx="860902" cy="8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40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折线图&#10;&#10;描述已自动生成">
            <a:extLst>
              <a:ext uri="{FF2B5EF4-FFF2-40B4-BE49-F238E27FC236}">
                <a16:creationId xmlns:a16="http://schemas.microsoft.com/office/drawing/2014/main" id="{014F1A9B-B4A8-F479-3D3B-6692768A9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23" y="341946"/>
            <a:ext cx="9485714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70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42F879-5703-DFF1-487E-2B5A4D5B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Explore the 128 features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06311FE7-8D3B-2429-FFC3-11AB22D6A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128-dimension feature space</a:t>
            </a:r>
          </a:p>
          <a:p>
            <a:pPr lvl="1"/>
            <a:r>
              <a:rPr lang="en-US" dirty="0"/>
              <a:t>Too many to interpret</a:t>
            </a:r>
          </a:p>
          <a:p>
            <a:pPr lvl="1"/>
            <a:r>
              <a:rPr lang="en-US" dirty="0"/>
              <a:t>They are not independent of each other</a:t>
            </a:r>
          </a:p>
          <a:p>
            <a:pPr lvl="1"/>
            <a:endParaRPr lang="en-US" dirty="0"/>
          </a:p>
          <a:p>
            <a:r>
              <a:rPr lang="en-US" dirty="0"/>
              <a:t>Principal Component Analysis (PCA)</a:t>
            </a:r>
          </a:p>
          <a:p>
            <a:pPr lvl="1"/>
            <a:r>
              <a:rPr lang="en-US" dirty="0"/>
              <a:t>Reduces 128D info into lower dimension Principal Components(PC)</a:t>
            </a:r>
          </a:p>
          <a:p>
            <a:pPr lvl="1"/>
            <a:r>
              <a:rPr lang="en-US" dirty="0"/>
              <a:t>Each PC is independent of each other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0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42F879-5703-DFF1-487E-2B5A4D5B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Explore the 128 features</a:t>
            </a:r>
          </a:p>
        </p:txBody>
      </p:sp>
      <p:pic>
        <p:nvPicPr>
          <p:cNvPr id="7" name="内容占位符 6" descr="黑暗中的灯光&#10;&#10;中度可信度描述已自动生成">
            <a:extLst>
              <a:ext uri="{FF2B5EF4-FFF2-40B4-BE49-F238E27FC236}">
                <a16:creationId xmlns:a16="http://schemas.microsoft.com/office/drawing/2014/main" id="{78EFCF14-22DF-22C4-7114-2BF7B4254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75" y="1426790"/>
            <a:ext cx="4990289" cy="4990289"/>
          </a:xfrm>
        </p:spPr>
      </p:pic>
      <p:pic>
        <p:nvPicPr>
          <p:cNvPr id="9" name="图片 8" descr="水中的倒影&#10;&#10;低可信度描述已自动生成">
            <a:extLst>
              <a:ext uri="{FF2B5EF4-FFF2-40B4-BE49-F238E27FC236}">
                <a16:creationId xmlns:a16="http://schemas.microsoft.com/office/drawing/2014/main" id="{35855E4A-FE3E-B730-A955-E1E3D4CCB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186" y="1426790"/>
            <a:ext cx="4990289" cy="499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09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42F879-5703-DFF1-487E-2B5A4D5B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Explore the 128 features</a:t>
            </a:r>
          </a:p>
        </p:txBody>
      </p:sp>
      <p:pic>
        <p:nvPicPr>
          <p:cNvPr id="7" name="内容占位符 6" descr="图片包含 背景图案&#10;&#10;描述已自动生成">
            <a:extLst>
              <a:ext uri="{FF2B5EF4-FFF2-40B4-BE49-F238E27FC236}">
                <a16:creationId xmlns:a16="http://schemas.microsoft.com/office/drawing/2014/main" id="{85F65FD5-6003-081E-209C-5D4FC5698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73" y="1690688"/>
            <a:ext cx="5123165" cy="4098532"/>
          </a:xfrm>
        </p:spPr>
      </p:pic>
      <p:pic>
        <p:nvPicPr>
          <p:cNvPr id="9" name="图片 8" descr="图片包含 不同, 游戏机, 照片&#10;&#10;描述已自动生成">
            <a:extLst>
              <a:ext uri="{FF2B5EF4-FFF2-40B4-BE49-F238E27FC236}">
                <a16:creationId xmlns:a16="http://schemas.microsoft.com/office/drawing/2014/main" id="{6CD0C84C-1373-7BFA-D5CB-5292CD993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825" y="1600247"/>
            <a:ext cx="4188973" cy="418897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861077F-3D41-6583-9E37-89C5DB28A49F}"/>
              </a:ext>
            </a:extLst>
          </p:cNvPr>
          <p:cNvSpPr txBox="1"/>
          <p:nvPr/>
        </p:nvSpPr>
        <p:spPr>
          <a:xfrm>
            <a:off x="2091447" y="5951148"/>
            <a:ext cx="268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PC1, low to high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65BC7A-0A48-86DB-2F82-ECA89C742A8A}"/>
              </a:ext>
            </a:extLst>
          </p:cNvPr>
          <p:cNvSpPr txBox="1"/>
          <p:nvPr/>
        </p:nvSpPr>
        <p:spPr>
          <a:xfrm>
            <a:off x="7973438" y="5951148"/>
            <a:ext cx="258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PC2, low to high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CC2070-F2E3-17C8-16D7-1B6385712BCD}"/>
              </a:ext>
            </a:extLst>
          </p:cNvPr>
          <p:cNvSpPr txBox="1"/>
          <p:nvPr/>
        </p:nvSpPr>
        <p:spPr>
          <a:xfrm>
            <a:off x="1814607" y="6253795"/>
            <a:ext cx="268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Apparent size small to big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D84FB1-6223-17AA-D145-C18C37E9F577}"/>
              </a:ext>
            </a:extLst>
          </p:cNvPr>
          <p:cNvSpPr txBox="1"/>
          <p:nvPr/>
        </p:nvSpPr>
        <p:spPr>
          <a:xfrm>
            <a:off x="7587774" y="6251296"/>
            <a:ext cx="258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yellow/red to blue</a:t>
            </a:r>
          </a:p>
        </p:txBody>
      </p:sp>
    </p:spTree>
    <p:extLst>
      <p:ext uri="{BB962C8B-B14F-4D97-AF65-F5344CB8AC3E}">
        <p14:creationId xmlns:p14="http://schemas.microsoft.com/office/powerpoint/2010/main" val="1689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25FCDA-8C8E-A64A-2653-4EFB55007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73" y="292202"/>
            <a:ext cx="9766390" cy="57660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1FE4C82-CA45-7E2E-E4AC-626C2A60C2D7}"/>
              </a:ext>
            </a:extLst>
          </p:cNvPr>
          <p:cNvSpPr txBox="1"/>
          <p:nvPr/>
        </p:nvSpPr>
        <p:spPr>
          <a:xfrm>
            <a:off x="5184845" y="6196466"/>
            <a:ext cx="2075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Arora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761878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42F879-5703-DFF1-487E-2B5A4D5B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Explore the 128 features</a:t>
            </a:r>
          </a:p>
        </p:txBody>
      </p:sp>
      <p:pic>
        <p:nvPicPr>
          <p:cNvPr id="6" name="内容占位符 5" descr="夜晚的星空&#10;&#10;中度可信度描述已自动生成">
            <a:extLst>
              <a:ext uri="{FF2B5EF4-FFF2-40B4-BE49-F238E27FC236}">
                <a16:creationId xmlns:a16="http://schemas.microsoft.com/office/drawing/2014/main" id="{1720AA53-EA15-1861-E44E-B9FA988E7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101" y="1278934"/>
            <a:ext cx="5213941" cy="5213941"/>
          </a:xfrm>
        </p:spPr>
      </p:pic>
    </p:spTree>
    <p:extLst>
      <p:ext uri="{BB962C8B-B14F-4D97-AF65-F5344CB8AC3E}">
        <p14:creationId xmlns:p14="http://schemas.microsoft.com/office/powerpoint/2010/main" val="1820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4C8B8-706A-B38E-74AC-D19144E4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NIHAO learn from this?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9D3CD5-AC3B-814D-AF76-66E51E119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NIHAO produced more galaxies than apples</a:t>
            </a:r>
          </a:p>
          <a:p>
            <a:r>
              <a:rPr lang="en-US" dirty="0"/>
              <a:t>NIHAO is doing an okay (but not perfect) job</a:t>
            </a:r>
          </a:p>
          <a:p>
            <a:pPr lvl="1"/>
            <a:r>
              <a:rPr lang="en-US" dirty="0"/>
              <a:t>AGN vs </a:t>
            </a:r>
            <a:r>
              <a:rPr lang="en-US" dirty="0" err="1"/>
              <a:t>NoAGN</a:t>
            </a:r>
            <a:r>
              <a:rPr lang="en-US" dirty="0"/>
              <a:t> tie</a:t>
            </a:r>
          </a:p>
          <a:p>
            <a:pPr lvl="1"/>
            <a:r>
              <a:rPr lang="en-US" dirty="0"/>
              <a:t>n80 wins n10</a:t>
            </a:r>
          </a:p>
          <a:p>
            <a:pPr lvl="1"/>
            <a:r>
              <a:rPr lang="en-US" dirty="0"/>
              <a:t>UHD wins HD</a:t>
            </a:r>
          </a:p>
          <a:p>
            <a:pPr lvl="1"/>
            <a:endParaRPr lang="en-US" dirty="0"/>
          </a:p>
          <a:p>
            <a:r>
              <a:rPr lang="en-US" dirty="0"/>
              <a:t>NIHAO needs more effort to model the variety in stellar mass</a:t>
            </a:r>
          </a:p>
          <a:p>
            <a:r>
              <a:rPr lang="en-US" dirty="0"/>
              <a:t>NIHAO needs more effort to model the variety in colors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11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7C725-4D79-7DB5-E92E-6CF9AF1B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physicists learn from this?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A95F4-E762-BFFD-F56D-D4AD14D57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20983" cy="45849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simple, ready-to-use model to rate any simulations</a:t>
            </a:r>
          </a:p>
          <a:p>
            <a:pPr lvl="1"/>
            <a:r>
              <a:rPr lang="en-US" dirty="0"/>
              <a:t>Very quantitative, gives you a score straight</a:t>
            </a:r>
          </a:p>
          <a:p>
            <a:pPr lvl="1"/>
            <a:r>
              <a:rPr lang="en-US" dirty="0"/>
              <a:t>To test, to tune parameters</a:t>
            </a:r>
          </a:p>
          <a:p>
            <a:pPr lvl="1"/>
            <a:r>
              <a:rPr lang="en-US" dirty="0"/>
              <a:t>Can re-train on different telescopes, different bands, different maps (velocity maps, density maps, etc.)</a:t>
            </a:r>
          </a:p>
          <a:p>
            <a:pPr lvl="1"/>
            <a:endParaRPr lang="en-US" dirty="0"/>
          </a:p>
          <a:p>
            <a:r>
              <a:rPr lang="en-US" dirty="0"/>
              <a:t>A complementary metric to scaling relations</a:t>
            </a:r>
          </a:p>
          <a:p>
            <a:pPr lvl="1"/>
            <a:r>
              <a:rPr lang="en-US" dirty="0"/>
              <a:t>Probes what current scaling relations do not cover</a:t>
            </a:r>
          </a:p>
          <a:p>
            <a:pPr lvl="1"/>
            <a:r>
              <a:rPr lang="en-US" dirty="0"/>
              <a:t>Rates simulation with higher dimensional info instead of two numbers</a:t>
            </a:r>
          </a:p>
          <a:p>
            <a:pPr lvl="1"/>
            <a:endParaRPr lang="en-US" dirty="0"/>
          </a:p>
          <a:p>
            <a:r>
              <a:rPr lang="en-US" dirty="0"/>
              <a:t>Exploring feature space</a:t>
            </a:r>
          </a:p>
          <a:p>
            <a:pPr lvl="1"/>
            <a:r>
              <a:rPr lang="en-US" dirty="0"/>
              <a:t>AI can learn interpretable features, such as color</a:t>
            </a:r>
          </a:p>
          <a:p>
            <a:pPr lvl="1"/>
            <a:r>
              <a:rPr lang="en-US" dirty="0"/>
              <a:t>Hints for high dimensionality in galaxy images</a:t>
            </a:r>
          </a:p>
          <a:p>
            <a:pPr lvl="1"/>
            <a:r>
              <a:rPr lang="en-US" dirty="0"/>
              <a:t>Fun to explore around the feature space!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1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CAFBD1-54B9-33FA-53CD-01F129DE5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in feature space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32F6DC5-9EC9-8EF0-E167-B8BC72C47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214" y="1656641"/>
            <a:ext cx="7930447" cy="4351338"/>
          </a:xfrm>
        </p:spPr>
      </p:pic>
    </p:spTree>
    <p:extLst>
      <p:ext uri="{BB962C8B-B14F-4D97-AF65-F5344CB8AC3E}">
        <p14:creationId xmlns:p14="http://schemas.microsoft.com/office/powerpoint/2010/main" val="2962168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96A0A-A927-4F24-8C18-19FE6756C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203653"/>
            <a:ext cx="10515600" cy="1325563"/>
          </a:xfrm>
        </p:spPr>
        <p:txBody>
          <a:bodyPr/>
          <a:lstStyle/>
          <a:p>
            <a:r>
              <a:rPr lang="en-US" dirty="0"/>
              <a:t>Thank you very much!</a:t>
            </a:r>
          </a:p>
        </p:txBody>
      </p:sp>
    </p:spTree>
    <p:extLst>
      <p:ext uri="{BB962C8B-B14F-4D97-AF65-F5344CB8AC3E}">
        <p14:creationId xmlns:p14="http://schemas.microsoft.com/office/powerpoint/2010/main" val="2650643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96A0A-A927-4F24-8C18-19FE6756C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203653"/>
            <a:ext cx="10515600" cy="1325563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4139134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78B79-FD3A-711A-D331-82C1941CE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Test set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98C49DC-359B-64D7-FB76-BFEE8C848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90725"/>
            <a:ext cx="33528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DEF9C7C-AB56-7317-6EA6-EC11940FB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33528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6B920CCA-045E-C357-809B-FA77AE52D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959" y="1990725"/>
            <a:ext cx="33528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F6FC3C-58E0-7B14-1F43-4D160BF58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959" y="3428999"/>
            <a:ext cx="33528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0E01B2FE-5DF8-3718-33EA-A042C40AB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298" y="1990725"/>
            <a:ext cx="33528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AB64CFFB-FD9E-EDFA-E3DC-26905F436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298" y="3428999"/>
            <a:ext cx="33528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B32E8CFD-7C9C-B1CB-441E-7093C16A2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28983"/>
            <a:ext cx="33528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>
            <a:extLst>
              <a:ext uri="{FF2B5EF4-FFF2-40B4-BE49-F238E27FC236}">
                <a16:creationId xmlns:a16="http://schemas.microsoft.com/office/drawing/2014/main" id="{CEFE6212-CB66-385C-C6B4-8281B823C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959" y="4928982"/>
            <a:ext cx="33528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>
            <a:extLst>
              <a:ext uri="{FF2B5EF4-FFF2-40B4-BE49-F238E27FC236}">
                <a16:creationId xmlns:a16="http://schemas.microsoft.com/office/drawing/2014/main" id="{D3B553F4-2199-663F-1515-8750AD729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55" y="4928981"/>
            <a:ext cx="33528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49CC5E9-6027-52DA-DF87-98738D2C0130}"/>
              </a:ext>
            </a:extLst>
          </p:cNvPr>
          <p:cNvSpPr txBox="1"/>
          <p:nvPr/>
        </p:nvSpPr>
        <p:spPr>
          <a:xfrm>
            <a:off x="737682" y="1506022"/>
            <a:ext cx="345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| reconstructed | residual</a:t>
            </a:r>
          </a:p>
        </p:txBody>
      </p:sp>
    </p:spTree>
    <p:extLst>
      <p:ext uri="{BB962C8B-B14F-4D97-AF65-F5344CB8AC3E}">
        <p14:creationId xmlns:p14="http://schemas.microsoft.com/office/powerpoint/2010/main" val="3450519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1D921F-1629-2438-06ED-137CBC49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NIHAO images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FEEDEA0-C736-E951-0867-784430A6F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157" y="5130632"/>
            <a:ext cx="37814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A3A0CFF-B8C4-D932-E057-8AE59BD3F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57" y="2138460"/>
            <a:ext cx="37338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08E1FEEF-F8E4-1A71-75E3-78383C8F4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357" y="2138460"/>
            <a:ext cx="37338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088AE0A9-DF14-40FB-9EAD-4644A42B0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157" y="2138460"/>
            <a:ext cx="35052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6C735904-B64C-0902-C523-371DD587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57" y="3692357"/>
            <a:ext cx="35052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CEFE187-AA6A-CA56-17B8-14A56775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32" y="5130632"/>
            <a:ext cx="38576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AFF6CB72-19A8-5B94-0300-3A8E7E0DF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507" y="3654341"/>
            <a:ext cx="36195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58EFEFE4-BDAA-8D06-6CC6-19D703271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157" y="3674136"/>
            <a:ext cx="36957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AD021E4A-8949-C411-0B91-069462DB5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759" y="5092616"/>
            <a:ext cx="36957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A3D9A8F-6CF9-E0BA-E985-19BBB24780FE}"/>
              </a:ext>
            </a:extLst>
          </p:cNvPr>
          <p:cNvSpPr txBox="1"/>
          <p:nvPr/>
        </p:nvSpPr>
        <p:spPr>
          <a:xfrm>
            <a:off x="682557" y="1545242"/>
            <a:ext cx="345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| reconstructed | residual</a:t>
            </a:r>
          </a:p>
        </p:txBody>
      </p:sp>
    </p:spTree>
    <p:extLst>
      <p:ext uri="{BB962C8B-B14F-4D97-AF65-F5344CB8AC3E}">
        <p14:creationId xmlns:p14="http://schemas.microsoft.com/office/powerpoint/2010/main" val="3462132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81604-18C6-4F46-027A-68C2B8A8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even working?   Sanity check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A800FD2-8854-F968-C6B2-543055394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98" y="1690688"/>
            <a:ext cx="33528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E9AE600-159C-B061-99AB-1CBF9582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270" y="1690687"/>
            <a:ext cx="33528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414C6434-82D5-B51C-4CBF-3557790B3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270" y="5054599"/>
            <a:ext cx="33528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4BD7268A-1BFD-9169-EF23-76352426D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270" y="3372643"/>
            <a:ext cx="33528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5" name="Picture 13">
            <a:extLst>
              <a:ext uri="{FF2B5EF4-FFF2-40B4-BE49-F238E27FC236}">
                <a16:creationId xmlns:a16="http://schemas.microsoft.com/office/drawing/2014/main" id="{EC2C77F8-2336-D619-836B-9700B7AA9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87453"/>
            <a:ext cx="33528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7" name="Picture 15">
            <a:extLst>
              <a:ext uri="{FF2B5EF4-FFF2-40B4-BE49-F238E27FC236}">
                <a16:creationId xmlns:a16="http://schemas.microsoft.com/office/drawing/2014/main" id="{130323EF-C9CE-A0D9-B409-B171B0BE1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340" y="1690686"/>
            <a:ext cx="33528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9" name="Picture 17">
            <a:extLst>
              <a:ext uri="{FF2B5EF4-FFF2-40B4-BE49-F238E27FC236}">
                <a16:creationId xmlns:a16="http://schemas.microsoft.com/office/drawing/2014/main" id="{2FA6D06B-64BB-5022-E958-2C9761E1D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340" y="3387453"/>
            <a:ext cx="33528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017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37C76F-B1BA-A94F-792C-AA4ABBA21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SDSS RGB images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8644FF-A100-846D-1641-C92E694E3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9757" cy="4351338"/>
          </a:xfrm>
        </p:spPr>
        <p:txBody>
          <a:bodyPr/>
          <a:lstStyle/>
          <a:p>
            <a:r>
              <a:rPr lang="en-US" altLang="zh-CN" dirty="0"/>
              <a:t>Light</a:t>
            </a:r>
            <a:r>
              <a:rPr lang="en-US" dirty="0"/>
              <a:t> emitted from the source</a:t>
            </a:r>
          </a:p>
          <a:p>
            <a:endParaRPr lang="en-US" dirty="0"/>
          </a:p>
          <a:p>
            <a:r>
              <a:rPr lang="en-US" dirty="0"/>
              <a:t>Light travels through the universe and reaches CCD(charged coupled device) camera</a:t>
            </a:r>
          </a:p>
          <a:p>
            <a:endParaRPr lang="en-US" dirty="0"/>
          </a:p>
          <a:p>
            <a:r>
              <a:rPr lang="en-US" dirty="0"/>
              <a:t>Counts of photon received by CCDs gives the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0B858F-8529-B985-6A6B-1DF6EFFBA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553" y="2482655"/>
            <a:ext cx="5380541" cy="22234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9FC8996-5263-C861-1AFD-211D1D958EE5}"/>
              </a:ext>
            </a:extLst>
          </p:cNvPr>
          <p:cNvSpPr txBox="1"/>
          <p:nvPr/>
        </p:nvSpPr>
        <p:spPr>
          <a:xfrm>
            <a:off x="7733490" y="5313386"/>
            <a:ext cx="265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skyserver.sdss.org</a:t>
            </a:r>
          </a:p>
        </p:txBody>
      </p:sp>
    </p:spTree>
    <p:extLst>
      <p:ext uri="{BB962C8B-B14F-4D97-AF65-F5344CB8AC3E}">
        <p14:creationId xmlns:p14="http://schemas.microsoft.com/office/powerpoint/2010/main" val="2467134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27166C-165C-46C1-4BAF-90C18348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compare two numbers only?</a:t>
            </a:r>
          </a:p>
        </p:txBody>
      </p:sp>
      <p:pic>
        <p:nvPicPr>
          <p:cNvPr id="5" name="图片 4" descr="夜晚的月亮&#10;&#10;描述已自动生成">
            <a:extLst>
              <a:ext uri="{FF2B5EF4-FFF2-40B4-BE49-F238E27FC236}">
                <a16:creationId xmlns:a16="http://schemas.microsoft.com/office/drawing/2014/main" id="{A658E457-5379-4870-0355-80B46698D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355" y="2157994"/>
            <a:ext cx="2175758" cy="21757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E715C9-9CBD-9417-B4CA-D4C30EBD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469" y="2157994"/>
            <a:ext cx="2175758" cy="217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385F9F2-EE74-CA24-9AEB-2D87CEAC5372}"/>
              </a:ext>
            </a:extLst>
          </p:cNvPr>
          <p:cNvSpPr txBox="1"/>
          <p:nvPr/>
        </p:nvSpPr>
        <p:spPr>
          <a:xfrm>
            <a:off x="7336271" y="4825835"/>
            <a:ext cx="2897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NIHAO simulated galaxy</a:t>
            </a:r>
          </a:p>
          <a:p>
            <a:r>
              <a:rPr lang="en-US" dirty="0"/>
              <a:t>Mock observed in </a:t>
            </a:r>
            <a:r>
              <a:rPr lang="en-US" dirty="0" err="1"/>
              <a:t>i</a:t>
            </a:r>
            <a:r>
              <a:rPr lang="en-US" dirty="0"/>
              <a:t>-r-g band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DAF8D2-B607-D1EA-1770-D1F7DD705CC9}"/>
              </a:ext>
            </a:extLst>
          </p:cNvPr>
          <p:cNvSpPr txBox="1"/>
          <p:nvPr/>
        </p:nvSpPr>
        <p:spPr>
          <a:xfrm>
            <a:off x="2795083" y="4825835"/>
            <a:ext cx="233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SDSS galaxy</a:t>
            </a:r>
          </a:p>
          <a:p>
            <a:r>
              <a:rPr lang="en-US" dirty="0" err="1"/>
              <a:t>i</a:t>
            </a:r>
            <a:r>
              <a:rPr lang="en-US" dirty="0"/>
              <a:t>-r-g band RGB image</a:t>
            </a:r>
          </a:p>
        </p:txBody>
      </p:sp>
    </p:spTree>
    <p:extLst>
      <p:ext uri="{BB962C8B-B14F-4D97-AF65-F5344CB8AC3E}">
        <p14:creationId xmlns:p14="http://schemas.microsoft.com/office/powerpoint/2010/main" val="3725821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48772-B64A-294B-974B-2FC39D04E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SDSS RGB images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0F4C47-2347-F30F-4FC0-6DAD5AB405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138771" cy="385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28D3ADF-7406-6C4F-AB7D-66DE1DF8185B}"/>
              </a:ext>
            </a:extLst>
          </p:cNvPr>
          <p:cNvSpPr txBox="1"/>
          <p:nvPr/>
        </p:nvSpPr>
        <p:spPr>
          <a:xfrm>
            <a:off x="2033081" y="5603291"/>
            <a:ext cx="203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astroml.org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5CCA37-4DFF-7ED0-2058-CF63659A4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360" y="3611816"/>
            <a:ext cx="5914869" cy="16411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636C70B-634D-D8A8-4364-3F01A29F2917}"/>
              </a:ext>
            </a:extLst>
          </p:cNvPr>
          <p:cNvSpPr txBox="1"/>
          <p:nvPr/>
        </p:nvSpPr>
        <p:spPr>
          <a:xfrm>
            <a:off x="7821039" y="5544766"/>
            <a:ext cx="265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skyserver.sdss.org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06B7DA-6B45-1AD4-5AD7-6F8C14C02678}"/>
              </a:ext>
            </a:extLst>
          </p:cNvPr>
          <p:cNvSpPr txBox="1"/>
          <p:nvPr/>
        </p:nvSpPr>
        <p:spPr>
          <a:xfrm>
            <a:off x="7079777" y="2159054"/>
            <a:ext cx="3171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filter – R channel </a:t>
            </a:r>
          </a:p>
          <a:p>
            <a:r>
              <a:rPr lang="en-US" dirty="0"/>
              <a:t>r filter – G channel</a:t>
            </a:r>
          </a:p>
          <a:p>
            <a:r>
              <a:rPr lang="en-US" dirty="0"/>
              <a:t>g filter – B channel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89463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62818-E5FD-A8B9-D9D0-BFA3D23F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SDSS RGB images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46A3F4-FBA6-6B82-5DD3-5A6CD4E4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7809" cy="4351338"/>
          </a:xfrm>
        </p:spPr>
        <p:txBody>
          <a:bodyPr/>
          <a:lstStyle/>
          <a:p>
            <a:r>
              <a:rPr lang="en-US" dirty="0"/>
              <a:t>The last step, from “counts” in each pixels to a value in RGB channels (0~255 or 0~1)</a:t>
            </a:r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86B6DC-0830-A762-BE18-EF5DE4B43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89" y="1510857"/>
            <a:ext cx="6251467" cy="475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56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C9C63-11B7-0F43-5136-ABB09A53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SDSS RGB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9717E1-07EA-2D1F-7697-EA8110A2F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“Usual/old” approach</a:t>
                </a:r>
              </a:p>
              <a:p>
                <a:pPr lvl="1"/>
                <a:r>
                  <a:rPr lang="en-US" dirty="0"/>
                  <a:t>First, scale CCD r g b values as preferred</a:t>
                </a:r>
              </a:p>
              <a:p>
                <a:pPr lvl="1"/>
                <a:r>
                  <a:rPr lang="en-US" dirty="0"/>
                  <a:t>Turn r g b to channel R G B, with min/max value to display m/M </a:t>
                </a:r>
              </a:p>
              <a:p>
                <a:pPr lvl="2"/>
                <a:r>
                  <a:rPr lang="en-US" dirty="0" err="1"/>
                  <a:t>m&amp;M</a:t>
                </a:r>
                <a:r>
                  <a:rPr lang="en-US" dirty="0"/>
                  <a:t> are manually chosen to bring out favored details</a:t>
                </a:r>
              </a:p>
              <a:p>
                <a:pPr lvl="1"/>
                <a:r>
                  <a:rPr lang="en-US" dirty="0"/>
                  <a:t>Commonly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9717E1-07EA-2D1F-7697-EA8110A2F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A2355F7-8EBC-0220-2A49-59C88B5E1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472" y="3827834"/>
            <a:ext cx="5246758" cy="16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339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3C2AF-3A09-82AA-19A7-5F002AF29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SDSS RGB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662C3A-87E6-297E-B597-30C7DF1BF4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15519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Lupton’s approach</a:t>
                </a:r>
              </a:p>
              <a:p>
                <a:pPr lvl="1"/>
                <a:r>
                  <a:rPr lang="en-US" dirty="0"/>
                  <a:t>Instead setting </a:t>
                </a:r>
                <a:r>
                  <a:rPr lang="en-US" dirty="0" err="1"/>
                  <a:t>m&amp;M</a:t>
                </a:r>
                <a:r>
                  <a:rPr lang="en-US" dirty="0"/>
                  <a:t>, clip between 0 (or “m” by choice) and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𝑟𝑔𝑏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Instead of straight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mapping,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arcsinh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part shows faint features</a:t>
                </a:r>
              </a:p>
              <a:p>
                <a:pPr lvl="1"/>
                <a:r>
                  <a:rPr lang="en-US" dirty="0"/>
                  <a:t>logarithmic part enables us to simultaneously put faint objects and significantly brighter objects on the same page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662C3A-87E6-297E-B597-30C7DF1BF4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15519" cy="4351338"/>
              </a:xfrm>
              <a:blipFill>
                <a:blip r:embed="rId3"/>
                <a:stretch>
                  <a:fillRect l="-1679" t="-210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D80E6BFC-C013-5864-0216-189CC9FA8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882" y="478282"/>
            <a:ext cx="4260828" cy="54672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DA4628B-719F-D9F3-F74B-0AC1F79FD93D}"/>
              </a:ext>
            </a:extLst>
          </p:cNvPr>
          <p:cNvSpPr txBox="1"/>
          <p:nvPr/>
        </p:nvSpPr>
        <p:spPr>
          <a:xfrm>
            <a:off x="7723762" y="6058647"/>
            <a:ext cx="265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WolframAlpha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328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4DC2A-B6AE-0A6C-5C30-25084479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NIHAO RGB images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5B2B13-EA64-15F0-6F8E-0B33885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Simulations do not automatically keep track of colors</a:t>
            </a:r>
          </a:p>
          <a:p>
            <a:endParaRPr lang="en-US" dirty="0"/>
          </a:p>
          <a:p>
            <a:r>
              <a:rPr lang="en-US" dirty="0"/>
              <a:t>But we do keep track of metallicity, age, mass</a:t>
            </a:r>
          </a:p>
          <a:p>
            <a:endParaRPr lang="en-US" dirty="0"/>
          </a:p>
          <a:p>
            <a:r>
              <a:rPr lang="en-US" dirty="0"/>
              <a:t>We can get luminosity/magnitude from metallicity &amp; age via color-magnitude diagram(CMD)</a:t>
            </a:r>
          </a:p>
          <a:p>
            <a:pPr lvl="1"/>
            <a:r>
              <a:rPr lang="en-US" dirty="0" err="1"/>
              <a:t>Pynbody’s</a:t>
            </a:r>
            <a:r>
              <a:rPr lang="en-US" dirty="0"/>
              <a:t> default CMD does not cover SDSS </a:t>
            </a:r>
            <a:r>
              <a:rPr lang="en-US" dirty="0" err="1"/>
              <a:t>i,r,g</a:t>
            </a:r>
            <a:r>
              <a:rPr lang="en-US" dirty="0"/>
              <a:t> (</a:t>
            </a:r>
            <a:r>
              <a:rPr lang="en-US" dirty="0" err="1"/>
              <a:t>r,g,b</a:t>
            </a:r>
            <a:r>
              <a:rPr lang="en-US" dirty="0"/>
              <a:t>) bands</a:t>
            </a:r>
          </a:p>
          <a:p>
            <a:endParaRPr lang="en-US" dirty="0"/>
          </a:p>
          <a:p>
            <a:r>
              <a:rPr lang="en-US" dirty="0"/>
              <a:t>Account for the “fact” that light travels a long way before we see it</a:t>
            </a:r>
          </a:p>
        </p:txBody>
      </p:sp>
    </p:spTree>
    <p:extLst>
      <p:ext uri="{BB962C8B-B14F-4D97-AF65-F5344CB8AC3E}">
        <p14:creationId xmlns:p14="http://schemas.microsoft.com/office/powerpoint/2010/main" val="1282572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52E759-1388-BEE0-3444-A0BB035F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NIHAO RGB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52954E-DBC6-D80F-EC26-0482E88BAF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Luminosity/magnitude(“counts”) to R G B channel values (0~255 or 0~1)</a:t>
                </a:r>
              </a:p>
              <a:p>
                <a:r>
                  <a:rPr lang="en-US" dirty="0" err="1"/>
                  <a:t>Pynbody’s</a:t>
                </a:r>
                <a:r>
                  <a:rPr lang="en-US" dirty="0"/>
                  <a:t> way:</a:t>
                </a:r>
              </a:p>
              <a:p>
                <a:pPr lvl="1"/>
                <a:r>
                  <a:rPr lang="en-US" dirty="0"/>
                  <a:t>Clip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+5)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+5)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+5)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Clip between brightest and 100 times dimmer in R G B respectively</a:t>
                </a:r>
              </a:p>
              <a:p>
                <a:pPr lvl="1"/>
                <a:r>
                  <a:rPr lang="en-US" dirty="0"/>
                  <a:t>Mapping is always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52954E-DBC6-D80F-EC26-0482E88BAF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" descr="m_{1}-m_{{{\rm {ref}}}}=-2.5\log _{{10}}\left({\frac  {I_{1}}{I_{{{\rm {ref}}}}}}\right).">
            <a:extLst>
              <a:ext uri="{FF2B5EF4-FFF2-40B4-BE49-F238E27FC236}">
                <a16:creationId xmlns:a16="http://schemas.microsoft.com/office/drawing/2014/main" id="{EE730F61-5AE2-7C6D-225E-3A973E380A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4BA505-D5DA-E9E6-AEBC-E10BF9D7F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723" y="3668745"/>
            <a:ext cx="4061812" cy="9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22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1E6C0F-D75F-92E0-F197-EB549E9F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NIHAO RGB images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D4EF9F-EF57-E340-712F-FF5500801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433"/>
            <a:ext cx="10515600" cy="4351338"/>
          </a:xfrm>
        </p:spPr>
        <p:txBody>
          <a:bodyPr/>
          <a:lstStyle/>
          <a:p>
            <a:r>
              <a:rPr lang="en-US" dirty="0"/>
              <a:t>With correct bands in RBG channels and Lupton's clipping and mapping, we can hopefully get a SDSS-style RGB image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E534D6F-8CBA-9DE3-1B9E-46667F73A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345" y="2517001"/>
            <a:ext cx="3560222" cy="341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4D8C17E-84E2-4051-0B26-3689473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700" y="2517001"/>
            <a:ext cx="3350317" cy="323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BE598B0-BDF6-00A6-A5AC-263EA9541584}"/>
              </a:ext>
            </a:extLst>
          </p:cNvPr>
          <p:cNvSpPr txBox="1"/>
          <p:nvPr/>
        </p:nvSpPr>
        <p:spPr>
          <a:xfrm>
            <a:off x="2363821" y="6094040"/>
            <a:ext cx="272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pynbody</a:t>
            </a:r>
            <a:r>
              <a:rPr lang="en-US" dirty="0"/>
              <a:t> </a:t>
            </a:r>
            <a:r>
              <a:rPr lang="en-US" dirty="0" err="1"/>
              <a:t>defalut</a:t>
            </a:r>
            <a:r>
              <a:rPr lang="en-US" dirty="0"/>
              <a:t> </a:t>
            </a:r>
            <a:r>
              <a:rPr lang="en-US" dirty="0" err="1"/>
              <a:t>i,v,u</a:t>
            </a:r>
            <a:r>
              <a:rPr lang="en-US" dirty="0"/>
              <a:t> band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8D2425-B006-A43B-6E8F-3C3DA798DC52}"/>
              </a:ext>
            </a:extLst>
          </p:cNvPr>
          <p:cNvSpPr txBox="1"/>
          <p:nvPr/>
        </p:nvSpPr>
        <p:spPr>
          <a:xfrm>
            <a:off x="6848270" y="6094040"/>
            <a:ext cx="316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SDSS-style </a:t>
            </a:r>
            <a:r>
              <a:rPr lang="en-US" dirty="0" err="1"/>
              <a:t>i,r,g</a:t>
            </a:r>
            <a:r>
              <a:rPr lang="en-US" dirty="0"/>
              <a:t> band </a:t>
            </a:r>
          </a:p>
        </p:txBody>
      </p:sp>
    </p:spTree>
    <p:extLst>
      <p:ext uri="{BB962C8B-B14F-4D97-AF65-F5344CB8AC3E}">
        <p14:creationId xmlns:p14="http://schemas.microsoft.com/office/powerpoint/2010/main" val="1298567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39F7B-D022-5161-9DA0-FD4D467D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NIHAO RGB images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8E094-A5F6-35A5-1D6D-47D255DDB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7928" cy="4351338"/>
          </a:xfrm>
        </p:spPr>
        <p:txBody>
          <a:bodyPr/>
          <a:lstStyle/>
          <a:p>
            <a:r>
              <a:rPr lang="en-US" dirty="0"/>
              <a:t>Code is available for everyone to use</a:t>
            </a:r>
          </a:p>
          <a:p>
            <a:r>
              <a:rPr lang="en-US" dirty="0"/>
              <a:t>Copy falcon2/home/zj448/Radiative_transfer/homemade_render.py </a:t>
            </a:r>
          </a:p>
          <a:p>
            <a:pPr marL="0" indent="0">
              <a:buNone/>
            </a:pPr>
            <a:r>
              <a:rPr lang="en-US" dirty="0"/>
              <a:t>   to your working folder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8211D3-EC60-2565-D749-750BED0D5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128" y="1543625"/>
            <a:ext cx="63629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6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CEBBD-D474-6C91-3265-678430AF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SDSS vs. NIHAO with images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C2C1DE-D13E-9EA0-18FC-1914A5130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1FA6B-1740-9524-0FF3-47D62AFD6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175" y="2393391"/>
            <a:ext cx="7758306" cy="409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342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67398-1158-EF09-FD38-1003DB903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E9198D-4F00-1369-DBC5-1828401C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 SDSS images as “normal” set</a:t>
            </a:r>
          </a:p>
          <a:p>
            <a:endParaRPr lang="en-US" dirty="0"/>
          </a:p>
          <a:p>
            <a:r>
              <a:rPr lang="en-US" dirty="0"/>
              <a:t>“Look for” anomaly in NIHAO images</a:t>
            </a:r>
          </a:p>
          <a:p>
            <a:pPr lvl="1"/>
            <a:r>
              <a:rPr lang="en-US" dirty="0"/>
              <a:t>Should returns a “score” that quantifies how normal or abnormal NIHAO images are</a:t>
            </a:r>
          </a:p>
          <a:p>
            <a:pPr lvl="1"/>
            <a:r>
              <a:rPr lang="en-US" dirty="0"/>
              <a:t>Should tell us where the anomaly is located</a:t>
            </a:r>
          </a:p>
          <a:p>
            <a:endParaRPr lang="en-US" dirty="0"/>
          </a:p>
          <a:p>
            <a:r>
              <a:rPr lang="en-US" dirty="0"/>
              <a:t>Deep learning anomaly detection to help</a:t>
            </a:r>
          </a:p>
        </p:txBody>
      </p:sp>
    </p:spTree>
    <p:extLst>
      <p:ext uri="{BB962C8B-B14F-4D97-AF65-F5344CB8AC3E}">
        <p14:creationId xmlns:p14="http://schemas.microsoft.com/office/powerpoint/2010/main" val="4076854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FE5BE-570E-84AC-6225-258B2366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GANomaly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46B73D-7EE9-156F-4CB4-F9DEA253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anomaly detection algorithm developed by </a:t>
            </a:r>
            <a:r>
              <a:rPr lang="en-US" dirty="0" err="1"/>
              <a:t>Samet</a:t>
            </a:r>
            <a:r>
              <a:rPr lang="en-US" dirty="0"/>
              <a:t> </a:t>
            </a:r>
            <a:r>
              <a:rPr lang="en-US" dirty="0" err="1"/>
              <a:t>Akcay</a:t>
            </a:r>
            <a:r>
              <a:rPr lang="en-US" dirty="0"/>
              <a:t> et al. </a:t>
            </a:r>
          </a:p>
          <a:p>
            <a:pPr marL="0" indent="0">
              <a:buNone/>
            </a:pPr>
            <a:r>
              <a:rPr lang="en-US" i="1" dirty="0"/>
              <a:t>	GANomaly: Semi-Supervised Anomaly Detection via Adversarial 	Training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https://arxiv.org/abs/1805.06725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Anomaly detection by reconstruction</a:t>
            </a:r>
          </a:p>
          <a:p>
            <a:pPr lvl="1"/>
            <a:r>
              <a:rPr lang="en-US" dirty="0"/>
              <a:t>Train a neural network to reconstruct normal data</a:t>
            </a:r>
          </a:p>
          <a:p>
            <a:pPr lvl="1"/>
            <a:r>
              <a:rPr lang="en-US" dirty="0"/>
              <a:t>The trained network should not be able to reconstruct data with anomaly</a:t>
            </a:r>
          </a:p>
        </p:txBody>
      </p:sp>
    </p:spTree>
    <p:extLst>
      <p:ext uri="{BB962C8B-B14F-4D97-AF65-F5344CB8AC3E}">
        <p14:creationId xmlns:p14="http://schemas.microsoft.com/office/powerpoint/2010/main" val="3002123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C09E28-5128-9DCD-C60B-59B51454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GANomaly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5E3781-AEDE-F7B0-325C-CA0208F6D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458" y="1644923"/>
            <a:ext cx="8947084" cy="4277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70D084C-8BD6-4E4D-03B8-839F95F23F9B}"/>
                  </a:ext>
                </a:extLst>
              </p:cNvPr>
              <p:cNvSpPr txBox="1"/>
              <p:nvPr/>
            </p:nvSpPr>
            <p:spPr>
              <a:xfrm>
                <a:off x="1225686" y="5972784"/>
                <a:ext cx="101281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– input/original image [64*64*3]             ,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– reconstructed image [64*64*3]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– “feature”/latent space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[128*1*1]   ,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–  “feature”/latent space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[128*1*1]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70D084C-8BD6-4E4D-03B8-839F95F23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686" y="5972784"/>
                <a:ext cx="10128114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A0B61FC-DF13-5585-E287-1BAFBC6F98FB}"/>
              </a:ext>
            </a:extLst>
          </p:cNvPr>
          <p:cNvCxnSpPr/>
          <p:nvPr/>
        </p:nvCxnSpPr>
        <p:spPr>
          <a:xfrm flipV="1">
            <a:off x="6750996" y="2645923"/>
            <a:ext cx="107004" cy="1167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6D5AECD-ADAB-C641-FC0A-A009ADD1B7F3}"/>
              </a:ext>
            </a:extLst>
          </p:cNvPr>
          <p:cNvCxnSpPr>
            <a:cxnSpLocks/>
          </p:cNvCxnSpPr>
          <p:nvPr/>
        </p:nvCxnSpPr>
        <p:spPr>
          <a:xfrm flipH="1" flipV="1">
            <a:off x="6858000" y="2645923"/>
            <a:ext cx="97277" cy="1167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A5F7001B-444C-56A7-A896-3E45D9E10B07}"/>
              </a:ext>
            </a:extLst>
          </p:cNvPr>
          <p:cNvSpPr txBox="1"/>
          <p:nvPr/>
        </p:nvSpPr>
        <p:spPr>
          <a:xfrm>
            <a:off x="2503253" y="1417840"/>
            <a:ext cx="124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BF8FF7-CAB8-816A-49D3-37B62C12EC6A}"/>
              </a:ext>
            </a:extLst>
          </p:cNvPr>
          <p:cNvSpPr txBox="1"/>
          <p:nvPr/>
        </p:nvSpPr>
        <p:spPr>
          <a:xfrm>
            <a:off x="4280171" y="1417840"/>
            <a:ext cx="124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DA5FA4-F53B-4A1E-0461-E4F1556F0092}"/>
              </a:ext>
            </a:extLst>
          </p:cNvPr>
          <p:cNvSpPr txBox="1"/>
          <p:nvPr/>
        </p:nvSpPr>
        <p:spPr>
          <a:xfrm>
            <a:off x="6022823" y="1414492"/>
            <a:ext cx="124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Encoder2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7B619E-EB79-551F-A9BF-466DBED58DA6}"/>
              </a:ext>
            </a:extLst>
          </p:cNvPr>
          <p:cNvSpPr txBox="1"/>
          <p:nvPr/>
        </p:nvSpPr>
        <p:spPr>
          <a:xfrm>
            <a:off x="6022822" y="4889511"/>
            <a:ext cx="155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197447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</TotalTime>
  <Words>1593</Words>
  <Application>Microsoft Office PowerPoint</Application>
  <PresentationFormat>宽屏</PresentationFormat>
  <Paragraphs>282</Paragraphs>
  <Slides>57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Courier New</vt:lpstr>
      <vt:lpstr>Office 主题​​</vt:lpstr>
      <vt:lpstr>Quantitatively rate galaxy simulations against real observations with anomaly detection</vt:lpstr>
      <vt:lpstr>Rate galaxy simulations with scaling relations</vt:lpstr>
      <vt:lpstr>PowerPoint 演示文稿</vt:lpstr>
      <vt:lpstr>PowerPoint 演示文稿</vt:lpstr>
      <vt:lpstr>Why compare two numbers only?</vt:lpstr>
      <vt:lpstr>SDSS vs. NIHAO with images</vt:lpstr>
      <vt:lpstr>Anomaly detection</vt:lpstr>
      <vt:lpstr>GANomaly</vt:lpstr>
      <vt:lpstr>GANomaly</vt:lpstr>
      <vt:lpstr>GANomaly</vt:lpstr>
      <vt:lpstr>SDSS galaxy images</vt:lpstr>
      <vt:lpstr>NIHAO galaxy images</vt:lpstr>
      <vt:lpstr>NIHAO galaxy images</vt:lpstr>
      <vt:lpstr>Gallery - SDSS</vt:lpstr>
      <vt:lpstr>Gallery - NIHAO</vt:lpstr>
      <vt:lpstr>Gallery - Sanity check</vt:lpstr>
      <vt:lpstr>Anomaly score overview</vt:lpstr>
      <vt:lpstr>Stellar mass distribution -- compare apples with apples </vt:lpstr>
      <vt:lpstr>AGN vs. NoAGN</vt:lpstr>
      <vt:lpstr>Different star formation density threshold</vt:lpstr>
      <vt:lpstr>Different resolutions</vt:lpstr>
      <vt:lpstr>𝒜 vs. Scaling relation quantities</vt:lpstr>
      <vt:lpstr>𝒜 vs. Scaling relation quantities</vt:lpstr>
      <vt:lpstr>𝒜 vs. Scaling relation quantities</vt:lpstr>
      <vt:lpstr>𝒜 vs. Scaling relations</vt:lpstr>
      <vt:lpstr>𝒜 vs. Scaling relations</vt:lpstr>
      <vt:lpstr>𝒜 vs. Scaling relations</vt:lpstr>
      <vt:lpstr>Does “background” matter?</vt:lpstr>
      <vt:lpstr>Does “background” matter?</vt:lpstr>
      <vt:lpstr>Does “background” matter?</vt:lpstr>
      <vt:lpstr>Does orientation matter?</vt:lpstr>
      <vt:lpstr>How does orientation effect the scores?</vt:lpstr>
      <vt:lpstr>PowerPoint 演示文稿</vt:lpstr>
      <vt:lpstr>PowerPoint 演示文稿</vt:lpstr>
      <vt:lpstr>How does orientation effect the scores?</vt:lpstr>
      <vt:lpstr>PowerPoint 演示文稿</vt:lpstr>
      <vt:lpstr>Explore the 128 features</vt:lpstr>
      <vt:lpstr>Explore the 128 features</vt:lpstr>
      <vt:lpstr>Explore the 128 features</vt:lpstr>
      <vt:lpstr>Explore the 128 features</vt:lpstr>
      <vt:lpstr>What can NIHAO learn from this?</vt:lpstr>
      <vt:lpstr>What can physicists learn from this?</vt:lpstr>
      <vt:lpstr>Nearest neighbor in feature space</vt:lpstr>
      <vt:lpstr>Thank you very much!</vt:lpstr>
      <vt:lpstr>Backup slides</vt:lpstr>
      <vt:lpstr>Performance on Test set</vt:lpstr>
      <vt:lpstr>Performance on NIHAO images</vt:lpstr>
      <vt:lpstr>Is this even working?   Sanity check</vt:lpstr>
      <vt:lpstr>SDSS RGB images</vt:lpstr>
      <vt:lpstr>SDSS RGB images</vt:lpstr>
      <vt:lpstr>SDSS RGB images</vt:lpstr>
      <vt:lpstr>SDSS RGB images</vt:lpstr>
      <vt:lpstr>SDSS RGB images</vt:lpstr>
      <vt:lpstr>NIHAO RGB images</vt:lpstr>
      <vt:lpstr>NIHAO RGB images</vt:lpstr>
      <vt:lpstr>NIHAO RGB images</vt:lpstr>
      <vt:lpstr>NIHAO RGB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 Zehao</dc:creator>
  <cp:lastModifiedBy>Jin Zehao</cp:lastModifiedBy>
  <cp:revision>18</cp:revision>
  <dcterms:created xsi:type="dcterms:W3CDTF">2022-01-25T17:43:10Z</dcterms:created>
  <dcterms:modified xsi:type="dcterms:W3CDTF">2023-03-22T14:32:06Z</dcterms:modified>
</cp:coreProperties>
</file>